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erverZoom="0">
  <p:sldMasterIdLst>
    <p:sldMasterId id="2147483648" r:id="rId1"/>
  </p:sldMasterIdLst>
  <p:notesMasterIdLst>
    <p:notesMasterId r:id="rId2"/>
  </p:notesMasterIdLst>
  <p:sldIdLst>
    <p:sldId id="257" r:id="rId3"/>
  </p:sldIdLst>
  <p:sldSz type="screen16x9" cy="6858000" cx="12192000"/>
  <p:notesSz cx="6858000" cy="9144000"/>
  <p:defaultTextStyle>
    <a:lvl1pPr algn="l" fontAlgn="base" indent="0" latinLnBrk="1" marL="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Calibri" pitchFamily="34" charset="0"/>
        <a:sym typeface="Calibri" pitchFamily="34" charset="0"/>
      </a:defRPr>
    </a:lvl1pPr>
    <a:lvl2pPr algn="l" fontAlgn="base" indent="0" latinLnBrk="1" marL="4572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Calibri" pitchFamily="34" charset="0"/>
        <a:sym typeface="Calibri" pitchFamily="34" charset="0"/>
      </a:defRPr>
    </a:lvl2pPr>
    <a:lvl3pPr algn="l" fontAlgn="base" indent="0" latinLnBrk="1" marL="9144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Calibri" pitchFamily="34" charset="0"/>
        <a:sym typeface="Calibri" pitchFamily="34" charset="0"/>
      </a:defRPr>
    </a:lvl3pPr>
    <a:lvl4pPr algn="l" fontAlgn="base" indent="0" latinLnBrk="1" marL="13716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Calibri" pitchFamily="34" charset="0"/>
        <a:sym typeface="Calibri" pitchFamily="34" charset="0"/>
      </a:defRPr>
    </a:lvl4pPr>
    <a:lvl5pPr algn="l" fontAlgn="base" indent="0" latinLnBrk="1" marL="18288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Calibri" pitchFamily="34" charset="0"/>
        <a:sym typeface="Calibri" pitchFamily="34" charset="0"/>
      </a:defRPr>
    </a:lvl5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20016" autoAdjust="0"/>
    <p:restoredTop sz="94660"/>
  </p:normalViewPr>
  <p:slideViewPr>
    <p:cSldViewPr showGuides="1" snapToGrid="0">
      <p:cViewPr varScale="1">
        <p:scale>
          <a:sx n="71" d="100"/>
          <a:sy n="71" d="100"/>
        </p:scale>
        <p:origin x="40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6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7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8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59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‹Nº›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Diapositiva de título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1048601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1048602" name="Marcador de fecha 1048577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s-MX">
                <a:solidFill>
                  <a:srgbClr val="898989"/>
                </a:solidFill>
              </a:rPr>
              <a:pPr eaLnBrk="1" hangingPunct="1" latinLnBrk="1" lvl="0"/>
              <a:t>13/11/2024</a:t>
            </a:fld>
            <a:endParaRPr altLang="en-US" sz="1200" lang="es-MX">
              <a:solidFill>
                <a:srgbClr val="898989"/>
              </a:solidFill>
            </a:endParaRPr>
          </a:p>
        </p:txBody>
      </p:sp>
      <p:sp>
        <p:nvSpPr>
          <p:cNvPr id="1048603" name="Marcador de número de diapositiva 1048579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s-MX">
                <a:solidFill>
                  <a:srgbClr val="898989"/>
                </a:solidFill>
              </a:rPr>
              <a:pPr algn="r" eaLnBrk="1" hangingPunct="1" latinLnBrk="1" lvl="0"/>
              <a:t>‹Nº›</a:t>
            </a:fld>
            <a:endParaRPr altLang="en-US" sz="1200" lang="es-MX">
              <a:solidFill>
                <a:srgbClr val="898989"/>
              </a:solidFill>
            </a:endParaRPr>
          </a:p>
        </p:txBody>
      </p:sp>
      <p:sp>
        <p:nvSpPr>
          <p:cNvPr id="1048604" name="Marcador de pie de página 1048578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algn="ctr" eaLnBrk="1" hangingPunct="1" latinLnBrk="1" lvl="0"/>
            <a:endParaRPr altLang="en-US" sz="1200" lang="es-MX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ítulo y texto vertical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ítulo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1048626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1048627" name="Marcador de fecha 1048577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s-MX">
                <a:solidFill>
                  <a:srgbClr val="898989"/>
                </a:solidFill>
              </a:rPr>
              <a:pPr eaLnBrk="1" hangingPunct="1" latinLnBrk="1" lvl="0"/>
              <a:t>13/11/2024</a:t>
            </a:fld>
            <a:endParaRPr altLang="en-US" sz="1200" lang="es-MX">
              <a:solidFill>
                <a:srgbClr val="898989"/>
              </a:solidFill>
            </a:endParaRPr>
          </a:p>
        </p:txBody>
      </p:sp>
      <p:sp>
        <p:nvSpPr>
          <p:cNvPr id="1048628" name="Marcador de número de diapositiva 1048579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s-MX">
                <a:solidFill>
                  <a:srgbClr val="898989"/>
                </a:solidFill>
              </a:rPr>
              <a:pPr algn="r" eaLnBrk="1" hangingPunct="1" latinLnBrk="1" lvl="0"/>
              <a:t>‹Nº›</a:t>
            </a:fld>
            <a:endParaRPr altLang="en-US" sz="1200" lang="es-MX">
              <a:solidFill>
                <a:srgbClr val="898989"/>
              </a:solidFill>
            </a:endParaRPr>
          </a:p>
        </p:txBody>
      </p:sp>
      <p:sp>
        <p:nvSpPr>
          <p:cNvPr id="1048629" name="Marcador de pie de página 1048578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algn="ctr" eaLnBrk="1" hangingPunct="1" latinLnBrk="1" lvl="0"/>
            <a:endParaRPr altLang="en-US" sz="1200" lang="es-MX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Título vertical y texto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1048610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1048611" name="Marcador de fecha 1048577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s-MX">
                <a:solidFill>
                  <a:srgbClr val="898989"/>
                </a:solidFill>
              </a:rPr>
              <a:pPr eaLnBrk="1" hangingPunct="1" latinLnBrk="1" lvl="0"/>
              <a:t>13/11/2024</a:t>
            </a:fld>
            <a:endParaRPr altLang="en-US" sz="1200" lang="es-MX">
              <a:solidFill>
                <a:srgbClr val="898989"/>
              </a:solidFill>
            </a:endParaRPr>
          </a:p>
        </p:txBody>
      </p:sp>
      <p:sp>
        <p:nvSpPr>
          <p:cNvPr id="1048612" name="Marcador de número de diapositiva 1048579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s-MX">
                <a:solidFill>
                  <a:srgbClr val="898989"/>
                </a:solidFill>
              </a:rPr>
              <a:pPr algn="r" eaLnBrk="1" hangingPunct="1" latinLnBrk="1" lvl="0"/>
              <a:t>‹Nº›</a:t>
            </a:fld>
            <a:endParaRPr altLang="en-US" sz="1200" lang="es-MX">
              <a:solidFill>
                <a:srgbClr val="898989"/>
              </a:solidFill>
            </a:endParaRPr>
          </a:p>
        </p:txBody>
      </p:sp>
      <p:sp>
        <p:nvSpPr>
          <p:cNvPr id="1048613" name="Marcador de pie de página 1048578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algn="ctr" eaLnBrk="1" hangingPunct="1" latinLnBrk="1" lvl="0"/>
            <a:endParaRPr altLang="en-US" sz="1200" lang="es-MX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ítulo y objetos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Título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1048615" name="Marcador de contenido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1048616" name="Marcador de fecha 1048577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s-MX">
                <a:solidFill>
                  <a:srgbClr val="898989"/>
                </a:solidFill>
              </a:rPr>
              <a:pPr eaLnBrk="1" hangingPunct="1" latinLnBrk="1" lvl="0"/>
              <a:t>13/11/2024</a:t>
            </a:fld>
            <a:endParaRPr altLang="en-US" sz="1200" lang="es-MX">
              <a:solidFill>
                <a:srgbClr val="898989"/>
              </a:solidFill>
            </a:endParaRPr>
          </a:p>
        </p:txBody>
      </p:sp>
      <p:sp>
        <p:nvSpPr>
          <p:cNvPr id="1048617" name="Marcador de número de diapositiva 1048579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s-MX">
                <a:solidFill>
                  <a:srgbClr val="898989"/>
                </a:solidFill>
              </a:rPr>
              <a:pPr algn="r" eaLnBrk="1" hangingPunct="1" latinLnBrk="1" lvl="0"/>
              <a:t>‹Nº›</a:t>
            </a:fld>
            <a:endParaRPr altLang="en-US" sz="1200" lang="es-MX">
              <a:solidFill>
                <a:srgbClr val="898989"/>
              </a:solidFill>
            </a:endParaRPr>
          </a:p>
        </p:txBody>
      </p:sp>
      <p:sp>
        <p:nvSpPr>
          <p:cNvPr id="1048618" name="Marcador de pie de página 1048578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algn="ctr" eaLnBrk="1" hangingPunct="1" latinLnBrk="1" lvl="0"/>
            <a:endParaRPr altLang="en-US" sz="1200" lang="es-MX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Encabezado de secció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1048631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48632" name="Marcador de fecha 1048577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s-MX">
                <a:solidFill>
                  <a:srgbClr val="898989"/>
                </a:solidFill>
              </a:rPr>
              <a:pPr eaLnBrk="1" hangingPunct="1" latinLnBrk="1" lvl="0"/>
              <a:t>13/11/2024</a:t>
            </a:fld>
            <a:endParaRPr altLang="en-US" sz="1200" lang="es-MX">
              <a:solidFill>
                <a:srgbClr val="898989"/>
              </a:solidFill>
            </a:endParaRPr>
          </a:p>
        </p:txBody>
      </p:sp>
      <p:sp>
        <p:nvSpPr>
          <p:cNvPr id="1048633" name="Marcador de número de diapositiva 1048579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s-MX">
                <a:solidFill>
                  <a:srgbClr val="898989"/>
                </a:solidFill>
              </a:rPr>
              <a:pPr algn="r" eaLnBrk="1" hangingPunct="1" latinLnBrk="1" lvl="0"/>
              <a:t>‹Nº›</a:t>
            </a:fld>
            <a:endParaRPr altLang="en-US" sz="1200" lang="es-MX">
              <a:solidFill>
                <a:srgbClr val="898989"/>
              </a:solidFill>
            </a:endParaRPr>
          </a:p>
        </p:txBody>
      </p:sp>
      <p:sp>
        <p:nvSpPr>
          <p:cNvPr id="1048634" name="Marcador de pie de página 1048578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algn="ctr" eaLnBrk="1" hangingPunct="1" latinLnBrk="1" lvl="0"/>
            <a:endParaRPr altLang="en-US" sz="1200" lang="es-MX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Dos objetos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ítulo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1048636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1048637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1048638" name="Marcador de fecha 1048577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s-MX">
                <a:solidFill>
                  <a:srgbClr val="898989"/>
                </a:solidFill>
              </a:rPr>
              <a:pPr eaLnBrk="1" hangingPunct="1" latinLnBrk="1" lvl="0"/>
              <a:t>13/11/2024</a:t>
            </a:fld>
            <a:endParaRPr altLang="en-US" sz="1200" lang="es-MX">
              <a:solidFill>
                <a:srgbClr val="898989"/>
              </a:solidFill>
            </a:endParaRPr>
          </a:p>
        </p:txBody>
      </p:sp>
      <p:sp>
        <p:nvSpPr>
          <p:cNvPr id="1048639" name="Marcador de número de diapositiva 1048579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s-MX">
                <a:solidFill>
                  <a:srgbClr val="898989"/>
                </a:solidFill>
              </a:rPr>
              <a:pPr algn="r" eaLnBrk="1" hangingPunct="1" latinLnBrk="1" lvl="0"/>
              <a:t>‹Nº›</a:t>
            </a:fld>
            <a:endParaRPr altLang="en-US" sz="1200" lang="es-MX">
              <a:solidFill>
                <a:srgbClr val="898989"/>
              </a:solidFill>
            </a:endParaRPr>
          </a:p>
        </p:txBody>
      </p:sp>
      <p:sp>
        <p:nvSpPr>
          <p:cNvPr id="1048640" name="Marcador de pie de página 1048578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algn="ctr" eaLnBrk="1" hangingPunct="1" latinLnBrk="1" lvl="0"/>
            <a:endParaRPr altLang="en-US" sz="1200" lang="es-MX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ació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1048642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48643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1048644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48645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1048646" name="Marcador de fecha 1048577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s-MX">
                <a:solidFill>
                  <a:srgbClr val="898989"/>
                </a:solidFill>
              </a:rPr>
              <a:pPr eaLnBrk="1" hangingPunct="1" latinLnBrk="1" lvl="0"/>
              <a:t>13/11/2024</a:t>
            </a:fld>
            <a:endParaRPr altLang="en-US" sz="1200" lang="es-MX">
              <a:solidFill>
                <a:srgbClr val="898989"/>
              </a:solidFill>
            </a:endParaRPr>
          </a:p>
        </p:txBody>
      </p:sp>
      <p:sp>
        <p:nvSpPr>
          <p:cNvPr id="1048647" name="Marcador de número de diapositiva 1048579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s-MX">
                <a:solidFill>
                  <a:srgbClr val="898989"/>
                </a:solidFill>
              </a:rPr>
              <a:pPr algn="r" eaLnBrk="1" hangingPunct="1" latinLnBrk="1" lvl="0"/>
              <a:t>‹Nº›</a:t>
            </a:fld>
            <a:endParaRPr altLang="en-US" sz="1200" lang="es-MX">
              <a:solidFill>
                <a:srgbClr val="898989"/>
              </a:solidFill>
            </a:endParaRPr>
          </a:p>
        </p:txBody>
      </p:sp>
      <p:sp>
        <p:nvSpPr>
          <p:cNvPr id="1048648" name="Marcador de pie de página 1048578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algn="ctr" eaLnBrk="1" hangingPunct="1" latinLnBrk="1" lvl="0"/>
            <a:endParaRPr altLang="en-US" sz="1200" lang="es-MX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Solo el título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ítulo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1048606" name="Marcador de fecha 1048577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s-MX">
                <a:solidFill>
                  <a:srgbClr val="898989"/>
                </a:solidFill>
              </a:rPr>
              <a:pPr eaLnBrk="1" hangingPunct="1" latinLnBrk="1" lvl="0"/>
              <a:t>13/11/2024</a:t>
            </a:fld>
            <a:endParaRPr altLang="en-US" sz="1200" lang="es-MX">
              <a:solidFill>
                <a:srgbClr val="898989"/>
              </a:solidFill>
            </a:endParaRPr>
          </a:p>
        </p:txBody>
      </p:sp>
      <p:sp>
        <p:nvSpPr>
          <p:cNvPr id="1048607" name="Marcador de número de diapositiva 1048579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s-MX">
                <a:solidFill>
                  <a:srgbClr val="898989"/>
                </a:solidFill>
              </a:rPr>
              <a:pPr algn="r" eaLnBrk="1" hangingPunct="1" latinLnBrk="1" lvl="0"/>
              <a:t>‹Nº›</a:t>
            </a:fld>
            <a:endParaRPr altLang="en-US" sz="1200" lang="es-MX">
              <a:solidFill>
                <a:srgbClr val="898989"/>
              </a:solidFill>
            </a:endParaRPr>
          </a:p>
        </p:txBody>
      </p:sp>
      <p:sp>
        <p:nvSpPr>
          <p:cNvPr id="1048608" name="Marcador de pie de página 1048578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algn="ctr" eaLnBrk="1" hangingPunct="1" latinLnBrk="1" lvl="0"/>
            <a:endParaRPr altLang="en-US" sz="1200" lang="es-MX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En blanco"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Marcador de fecha 1048577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s-MX">
                <a:solidFill>
                  <a:srgbClr val="898989"/>
                </a:solidFill>
              </a:rPr>
              <a:pPr eaLnBrk="1" hangingPunct="1" latinLnBrk="1" lvl="0"/>
              <a:t>13/11/2024</a:t>
            </a:fld>
            <a:endParaRPr altLang="en-US" sz="1200" lang="es-MX">
              <a:solidFill>
                <a:srgbClr val="898989"/>
              </a:solidFill>
            </a:endParaRPr>
          </a:p>
        </p:txBody>
      </p:sp>
      <p:sp>
        <p:nvSpPr>
          <p:cNvPr id="1048582" name="Marcador de número de diapositiva 1048579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s-MX">
                <a:solidFill>
                  <a:srgbClr val="898989"/>
                </a:solidFill>
              </a:rPr>
              <a:pPr algn="r" eaLnBrk="1" hangingPunct="1" latinLnBrk="1" lvl="0"/>
              <a:t>‹Nº›</a:t>
            </a:fld>
            <a:endParaRPr altLang="en-US" sz="1200" lang="es-MX">
              <a:solidFill>
                <a:srgbClr val="898989"/>
              </a:solidFill>
            </a:endParaRPr>
          </a:p>
        </p:txBody>
      </p:sp>
      <p:sp>
        <p:nvSpPr>
          <p:cNvPr id="1048583" name="Marcador de pie de página 1048578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algn="ctr" eaLnBrk="1" hangingPunct="1" latinLnBrk="1" lvl="0"/>
            <a:endParaRPr altLang="en-US" sz="1200" lang="es-MX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ido con título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1048650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1048651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48652" name="Marcador de fecha 1048577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s-MX">
                <a:solidFill>
                  <a:srgbClr val="898989"/>
                </a:solidFill>
              </a:rPr>
              <a:pPr eaLnBrk="1" hangingPunct="1" latinLnBrk="1" lvl="0"/>
              <a:t>13/11/2024</a:t>
            </a:fld>
            <a:endParaRPr altLang="en-US" sz="1200" lang="es-MX">
              <a:solidFill>
                <a:srgbClr val="898989"/>
              </a:solidFill>
            </a:endParaRPr>
          </a:p>
        </p:txBody>
      </p:sp>
      <p:sp>
        <p:nvSpPr>
          <p:cNvPr id="1048653" name="Marcador de número de diapositiva 1048579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s-MX">
                <a:solidFill>
                  <a:srgbClr val="898989"/>
                </a:solidFill>
              </a:rPr>
              <a:pPr algn="r" eaLnBrk="1" hangingPunct="1" latinLnBrk="1" lvl="0"/>
              <a:t>‹Nº›</a:t>
            </a:fld>
            <a:endParaRPr altLang="en-US" sz="1200" lang="es-MX">
              <a:solidFill>
                <a:srgbClr val="898989"/>
              </a:solidFill>
            </a:endParaRPr>
          </a:p>
        </p:txBody>
      </p:sp>
      <p:sp>
        <p:nvSpPr>
          <p:cNvPr id="1048654" name="Marcador de pie de página 1048578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algn="ctr" eaLnBrk="1" hangingPunct="1" latinLnBrk="1" lvl="0"/>
            <a:endParaRPr altLang="en-US" sz="1200" lang="es-MX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Imagen con título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1048620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 anchorCtr="0" bIns="45720" compatLnSpc="1" lIns="91440" numCol="1" rIns="91440" rtlCol="0" tIns="45720" vert="horz" wrap="square">
            <a:prstTxWarp prst="textNoShape"/>
            <a:normAutofit/>
          </a:bodyPr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pPr algn="l" defTabSz="914400" eaLnBrk="1" fontAlgn="base" hangingPunct="1" indent="0" latinLnBrk="0" lvl="0" marL="0" marR="0" rtl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baseline="0" b="0" cap="none" sz="3200" i="0" kern="1200" kumimoji="0" lang="es-MX" noProof="0" normalizeH="0" spc="0" strike="noStrike" u="none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621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48622" name="Marcador de fecha 1048577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s-MX">
                <a:solidFill>
                  <a:srgbClr val="898989"/>
                </a:solidFill>
              </a:rPr>
              <a:pPr eaLnBrk="1" hangingPunct="1" latinLnBrk="1" lvl="0"/>
              <a:t>13/11/2024</a:t>
            </a:fld>
            <a:endParaRPr altLang="en-US" sz="1200" lang="es-MX">
              <a:solidFill>
                <a:srgbClr val="898989"/>
              </a:solidFill>
            </a:endParaRPr>
          </a:p>
        </p:txBody>
      </p:sp>
      <p:sp>
        <p:nvSpPr>
          <p:cNvPr id="1048623" name="Marcador de número de diapositiva 1048579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s-MX">
                <a:solidFill>
                  <a:srgbClr val="898989"/>
                </a:solidFill>
              </a:rPr>
              <a:pPr algn="r" eaLnBrk="1" hangingPunct="1" latinLnBrk="1" lvl="0"/>
              <a:t>‹Nº›</a:t>
            </a:fld>
            <a:endParaRPr altLang="en-US" sz="1200" lang="es-MX">
              <a:solidFill>
                <a:srgbClr val="898989"/>
              </a:solidFill>
            </a:endParaRPr>
          </a:p>
        </p:txBody>
      </p:sp>
      <p:sp>
        <p:nvSpPr>
          <p:cNvPr id="1048624" name="Marcador de pie de página 1048578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algn="ctr" eaLnBrk="1" hangingPunct="1" latinLnBrk="1" lvl="0"/>
            <a:endParaRPr altLang="en-US" sz="1200" lang="es-MX"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Marcador de título 1048575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p>
            <a:pPr lvl="0"/>
            <a:r>
              <a:rPr altLang="es-US" lang="es-ES"/>
              <a:t>Haga clic para modificar el estilo de título del patrón</a:t>
            </a:r>
          </a:p>
        </p:txBody>
      </p:sp>
      <p:sp>
        <p:nvSpPr>
          <p:cNvPr id="1048577" name="Marcador de texto 1048576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lvl="0"/>
            <a:r>
              <a:rPr altLang="es-US" lang="es-ES"/>
              <a:t>Editar el estilo de texto del patrón</a:t>
            </a:r>
          </a:p>
          <a:p>
            <a:pPr lvl="1"/>
            <a:r>
              <a:rPr altLang="es-US" lang="es-ES"/>
              <a:t>Segundo nivel</a:t>
            </a:r>
          </a:p>
          <a:p>
            <a:pPr lvl="2"/>
            <a:r>
              <a:rPr altLang="es-US" lang="es-ES"/>
              <a:t>Tercer nivel</a:t>
            </a:r>
          </a:p>
          <a:p>
            <a:pPr lvl="3"/>
            <a:r>
              <a:rPr altLang="es-US" lang="es-ES"/>
              <a:t>Cuarto nivel</a:t>
            </a:r>
          </a:p>
          <a:p>
            <a:pPr lvl="4"/>
            <a:r>
              <a:rPr altLang="es-US" lang="es-ES"/>
              <a:t>Quinto nivel</a:t>
            </a:r>
          </a:p>
        </p:txBody>
      </p:sp>
      <p:sp>
        <p:nvSpPr>
          <p:cNvPr id="1048578" name="Marcador de fecha 1048577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s-MX">
                <a:solidFill>
                  <a:srgbClr val="898989"/>
                </a:solidFill>
              </a:rPr>
              <a:pPr eaLnBrk="1" hangingPunct="1" latinLnBrk="1" lvl="0"/>
              <a:t>13/11/2024</a:t>
            </a:fld>
            <a:endParaRPr altLang="en-US" sz="1200" lang="es-MX">
              <a:solidFill>
                <a:srgbClr val="898989"/>
              </a:solidFill>
            </a:endParaRPr>
          </a:p>
        </p:txBody>
      </p:sp>
      <p:sp>
        <p:nvSpPr>
          <p:cNvPr id="1048579" name="Marcador de pie de página 1048578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algn="ctr" eaLnBrk="1" hangingPunct="1" latinLnBrk="1" lvl="0"/>
            <a:endParaRPr altLang="en-US" sz="1200" lang="es-MX">
              <a:solidFill>
                <a:srgbClr val="898989"/>
              </a:solidFill>
            </a:endParaRPr>
          </a:p>
        </p:txBody>
      </p:sp>
      <p:sp>
        <p:nvSpPr>
          <p:cNvPr id="1048580" name="Marcador de número de diapositiva 1048579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s-MX">
                <a:solidFill>
                  <a:srgbClr val="898989"/>
                </a:solidFill>
              </a:rPr>
              <a:pPr algn="r" eaLnBrk="1" hangingPunct="1" latinLnBrk="1" lvl="0"/>
              <a:t>‹Nº›</a:t>
            </a:fld>
            <a:endParaRPr altLang="en-US" sz="1200" lang="es-MX">
              <a:solidFill>
                <a:srgbClr val="898989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1" sldNum="0"/>
  <p:txStyles>
    <p:titleStyle>
      <a:lvl1pPr algn="l" fontAlgn="base" rtl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fontAlgn="base" rtl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fontAlgn="base" rtl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fontAlgn="base" rtl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fontAlgn="base" rtl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algn="l" fontAlgn="base" marL="457200" rtl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algn="l" fontAlgn="base" marL="914400" rtl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algn="l" fontAlgn="base" marL="1371600" rtl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algn="l" fontAlgn="base" marL="1828800" rtl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algn="l" fontAlgn="base" indent="-228600" marL="228600" rtl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fontAlgn="base" indent="-228600" marL="685800" rtl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fontAlgn="base" indent="-228600" marL="1143000" rtl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fontAlgn="base" indent="-228600" marL="1600200" rtl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algn="l" fontAlgn="base" indent="-228600" marL="2057400" rtl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hyperlink" Target="http://scielo.sld.cu/scielo.php?script=sci_arttext&amp;pid=S0257-43142022000200025&amp;lng=es&amp;nrm=iso" TargetMode="External"/><Relationship Id="rId3" Type="http://schemas.openxmlformats.org/officeDocument/2006/relationships/hyperlink" Target="http://scielo.sld.cu/scielo.php?script=sci_arttext&amp;pid=S1561-31942021000500010&amp;lng=es" TargetMode="External"/><Relationship Id="rId4" Type="http://schemas.openxmlformats.org/officeDocument/2006/relationships/hyperlink" Target="http://scielo.sld.cu/scielo.php?script=sci_arttext&amp;pid=S1727-81202021000300917&amp;lng=es" TargetMode="External"/><Relationship Id="rId5" Type="http://schemas.openxmlformats.org/officeDocument/2006/relationships/hyperlink" Target="http://scielo.sld.cu/scielo.php?script=sci_arttext&amp;pid=S1561-31942023000500015&amp;lng=es" TargetMode="External"/><Relationship Id="rId6" Type="http://schemas.openxmlformats.org/officeDocument/2006/relationships/hyperlink" Target="http://scielo.sld.cu/scielo.php?script=sci_arttext&amp;pid=S0864-21412020000300003&amp;lng=es" TargetMode="External"/><Relationship Id="rId7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4" name="CuadroTexto 1048580"/>
          <p:cNvSpPr txBox="1"/>
          <p:nvPr/>
        </p:nvSpPr>
        <p:spPr>
          <a:xfrm>
            <a:off x="2782887" y="117475"/>
            <a:ext cx="2871787" cy="301625"/>
          </a:xfrm>
          <a:prstGeom prst="rect"/>
          <a:solidFill>
            <a:srgbClr val="C00000"/>
          </a:solidFill>
          <a:ln>
            <a:noFill/>
          </a:ln>
        </p:spPr>
        <p:txBody>
          <a:bodyPr anchor="ctr" bIns="45720" lIns="91440" rIns="91440" tIns="45720" vert="horz"/>
          <a:lstStyle>
            <a:lvl1pPr algn="l" fontAlgn="base" indent="-228600" latinLnBrk="1" marL="228600" rtl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charset="0"/>
              <a:buChar char="•"/>
              <a:defRPr baseline="0" b="0" sz="2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fontAlgn="base" indent="-228600" latinLnBrk="1" marL="685800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fontAlgn="base" indent="-228600" latinLnBrk="1" marL="1143000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fontAlgn="base" indent="-228600" latinLnBrk="1" marL="1600200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fontAlgn="base" indent="-228600" latinLnBrk="1" marL="2057400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algn="ctr" eaLnBrk="1" hangingPunct="1" indent="0" latinLnBrk="1" lvl="0" marL="0">
              <a:lnSpc>
                <a:spcPct val="100000"/>
              </a:lnSpc>
              <a:spcBef>
                <a:spcPct val="0"/>
              </a:spcBef>
              <a:buNone/>
            </a:pPr>
            <a:r>
              <a:rPr altLang="es-US" sz="1400" lang="en-US">
                <a:solidFill>
                  <a:srgbClr val="FFFFFF"/>
                </a:solidFill>
                <a:latin typeface="Arial Narrow" pitchFamily="34" charset="0"/>
              </a:rPr>
              <a:t>INTRODUCCIÓN</a:t>
            </a:r>
          </a:p>
        </p:txBody>
      </p:sp>
      <p:sp>
        <p:nvSpPr>
          <p:cNvPr id="1048585" name="CuadroTexto 1048582"/>
          <p:cNvSpPr txBox="1"/>
          <p:nvPr/>
        </p:nvSpPr>
        <p:spPr>
          <a:xfrm>
            <a:off x="5927725" y="123825"/>
            <a:ext cx="2870200" cy="301625"/>
          </a:xfrm>
          <a:prstGeom prst="rect"/>
          <a:solidFill>
            <a:srgbClr val="0000FF"/>
          </a:solidFill>
          <a:ln>
            <a:noFill/>
          </a:ln>
        </p:spPr>
        <p:txBody>
          <a:bodyPr anchor="ctr" bIns="45720" lIns="91440" rIns="91440" tIns="45720" vert="horz"/>
          <a:lstStyle>
            <a:lvl1pPr algn="l" fontAlgn="base" indent="-228600" latinLnBrk="1" marL="228600" rtl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charset="0"/>
              <a:buChar char="•"/>
              <a:defRPr baseline="0" b="0" sz="2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fontAlgn="base" indent="-228600" latinLnBrk="1" marL="685800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fontAlgn="base" indent="-228600" latinLnBrk="1" marL="1143000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fontAlgn="base" indent="-228600" latinLnBrk="1" marL="1600200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fontAlgn="base" indent="-228600" latinLnBrk="1" marL="2057400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algn="ctr" eaLnBrk="1" hangingPunct="1" indent="-274320" latinLnBrk="1" lvl="1" marL="457200">
              <a:buNone/>
            </a:pPr>
            <a:r>
              <a:rPr altLang="en-US" sz="1400" lang="en-US">
                <a:solidFill>
                  <a:srgbClr val="FFFFFF"/>
                </a:solidFill>
                <a:latin typeface="Arial Narrow" pitchFamily="34" charset="0"/>
              </a:rPr>
              <a:t>RESULTADOS</a:t>
            </a:r>
          </a:p>
        </p:txBody>
      </p:sp>
      <p:sp>
        <p:nvSpPr>
          <p:cNvPr id="1048586" name="CuadroTexto 1048584"/>
          <p:cNvSpPr txBox="1"/>
          <p:nvPr/>
        </p:nvSpPr>
        <p:spPr>
          <a:xfrm>
            <a:off x="9271937" y="2008570"/>
            <a:ext cx="2833687" cy="277812"/>
          </a:xfrm>
          <a:prstGeom prst="rect"/>
          <a:solidFill>
            <a:srgbClr val="C00000"/>
          </a:solidFill>
          <a:ln>
            <a:noFill/>
          </a:ln>
        </p:spPr>
        <p:txBody>
          <a:bodyPr anchor="ctr" bIns="45720" lIns="91440" rIns="91440" tIns="45720" vert="horz"/>
          <a:lstStyle>
            <a:lvl1pPr algn="l" fontAlgn="base" indent="-228600" latinLnBrk="1" marL="228600" rtl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charset="0"/>
              <a:buChar char="•"/>
              <a:defRPr baseline="0" b="0" sz="2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fontAlgn="base" indent="-228600" latinLnBrk="1" marL="685800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fontAlgn="base" indent="-228600" latinLnBrk="1" marL="1143000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fontAlgn="base" indent="-228600" latinLnBrk="1" marL="1600200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fontAlgn="base" indent="-228600" latinLnBrk="1" marL="2057400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algn="ctr" eaLnBrk="1" hangingPunct="1" indent="0" latinLnBrk="1" lvl="0" marL="0">
              <a:lnSpc>
                <a:spcPct val="100000"/>
              </a:lnSpc>
              <a:spcBef>
                <a:spcPct val="0"/>
              </a:spcBef>
              <a:buNone/>
            </a:pPr>
            <a:r>
              <a:rPr altLang="es-US" dirty="0" sz="1400" lang="en-US">
                <a:solidFill>
                  <a:srgbClr val="FFFFFF"/>
                </a:solidFill>
                <a:latin typeface="Arial Narrow" pitchFamily="34" charset="0"/>
              </a:rPr>
              <a:t>REFERENCIAS BIBLIOGRÁFICAS</a:t>
            </a:r>
          </a:p>
        </p:txBody>
      </p:sp>
      <p:sp>
        <p:nvSpPr>
          <p:cNvPr id="1048587" name="CuadroTexto 1048585"/>
          <p:cNvSpPr txBox="1"/>
          <p:nvPr/>
        </p:nvSpPr>
        <p:spPr>
          <a:xfrm>
            <a:off x="-50756" y="1472036"/>
            <a:ext cx="2714533" cy="975329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228600" latinLnBrk="1" marL="228600" rtl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charset="0"/>
              <a:buChar char="•"/>
              <a:defRPr baseline="0" b="0" sz="2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fontAlgn="base" indent="-228600" latinLnBrk="1" marL="685800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fontAlgn="base" indent="-228600" latinLnBrk="1" marL="1143000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fontAlgn="base" indent="-228600" latinLnBrk="1" marL="1600200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fontAlgn="base" indent="-228600" latinLnBrk="1" marL="2057400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algn="ctr" eaLnBrk="1" hangingPunct="1" indent="0" latinLnBrk="1" lvl="0" marL="0">
              <a:buNone/>
            </a:pPr>
            <a:r>
              <a:rPr altLang="es-US" b="1" dirty="0" sz="1600" lang="es-MX" smtClean="0">
                <a:latin typeface="Arial Narrow" pitchFamily="34" charset="0"/>
                <a:ea typeface="Arial" charset="0"/>
              </a:rPr>
              <a:t>Diseño de un </a:t>
            </a:r>
            <a:r>
              <a:rPr altLang="es-US" b="1" dirty="0" sz="1600" lang="es-MX" smtClean="0">
                <a:latin typeface="Arial Narrow" pitchFamily="34" charset="0"/>
                <a:ea typeface="Arial" charset="0"/>
              </a:rPr>
              <a:t>entrenamiento     sobre manejo </a:t>
            </a:r>
            <a:r>
              <a:rPr altLang="es-US" b="1" dirty="0" sz="1600" lang="es-MX" err="1" smtClean="0">
                <a:latin typeface="Arial Narrow" pitchFamily="34" charset="0"/>
                <a:ea typeface="Arial" charset="0"/>
              </a:rPr>
              <a:t>extrahospitalario</a:t>
            </a:r>
            <a:r>
              <a:rPr altLang="es-US" b="1" dirty="0" sz="1600" lang="es-MX" smtClean="0">
                <a:latin typeface="Arial Narrow" pitchFamily="34" charset="0"/>
                <a:ea typeface="Arial" charset="0"/>
              </a:rPr>
              <a:t>    del  </a:t>
            </a:r>
            <a:r>
              <a:rPr altLang="es-US" b="1" dirty="0" sz="1600" lang="es-MX" smtClean="0">
                <a:latin typeface="Arial Narrow" pitchFamily="34" charset="0"/>
                <a:ea typeface="Arial" charset="0"/>
              </a:rPr>
              <a:t>trauma vascular </a:t>
            </a:r>
            <a:r>
              <a:rPr altLang="es-US" b="1" dirty="0" sz="1600" lang="es-MX" smtClean="0">
                <a:latin typeface="Arial Narrow" pitchFamily="34" charset="0"/>
                <a:ea typeface="Arial" charset="0"/>
              </a:rPr>
              <a:t>para         </a:t>
            </a:r>
            <a:r>
              <a:rPr altLang="es-US" b="1" dirty="0" sz="1600" lang="es-MX" smtClean="0">
                <a:latin typeface="Arial Narrow" pitchFamily="34" charset="0"/>
                <a:ea typeface="Arial" charset="0"/>
              </a:rPr>
              <a:t>médicos de la familia</a:t>
            </a:r>
            <a:endParaRPr altLang="es-US" b="1" dirty="0" sz="1600" lang="es-MX">
              <a:latin typeface="Arial Narrow" pitchFamily="34" charset="0"/>
              <a:ea typeface="Arial" charset="0"/>
            </a:endParaRPr>
          </a:p>
        </p:txBody>
      </p:sp>
      <p:sp>
        <p:nvSpPr>
          <p:cNvPr id="1048588" name="CuadroTexto 1048586"/>
          <p:cNvSpPr txBox="1"/>
          <p:nvPr/>
        </p:nvSpPr>
        <p:spPr>
          <a:xfrm>
            <a:off x="53786" y="2447365"/>
            <a:ext cx="2476034" cy="1266266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228600" latinLnBrk="1" marL="228600" rtl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charset="0"/>
              <a:buChar char="•"/>
              <a:defRPr baseline="0" b="0" sz="2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fontAlgn="base" indent="-228600" latinLnBrk="1" marL="685800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fontAlgn="base" indent="-228600" latinLnBrk="1" marL="1143000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fontAlgn="base" indent="-228600" latinLnBrk="1" marL="1600200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fontAlgn="base" indent="-228600" latinLnBrk="1" marL="2057400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eaLnBrk="1" hangingPunct="1" indent="0" latinLnBrk="1" lvl="0" marL="0">
              <a:lnSpc>
                <a:spcPct val="106000"/>
              </a:lnSpc>
              <a:spcBef>
                <a:spcPct val="0"/>
              </a:spcBef>
              <a:buNone/>
            </a:pPr>
            <a:r>
              <a:rPr altLang="es-US" dirty="0" sz="1000" i="1" lang="es-ES_tradnl" err="1" smtClean="0">
                <a:latin typeface="Arial Narrow" pitchFamily="34" charset="0"/>
                <a:ea typeface="Times New Roman" pitchFamily="18" charset="0"/>
              </a:rPr>
              <a:t>MSc</a:t>
            </a:r>
            <a:r>
              <a:rPr altLang="es-US" dirty="0" sz="1000" i="1" lang="es-ES_tradnl" smtClean="0">
                <a:latin typeface="Arial Narrow" pitchFamily="34" charset="0"/>
                <a:ea typeface="Times New Roman" pitchFamily="18" charset="0"/>
              </a:rPr>
              <a:t>. Dr. Juan Miguel García Velázquez.</a:t>
            </a:r>
          </a:p>
          <a:p>
            <a:pPr eaLnBrk="1" hangingPunct="1" indent="0" latinLnBrk="1" lvl="0" marL="0">
              <a:lnSpc>
                <a:spcPct val="106000"/>
              </a:lnSpc>
              <a:spcBef>
                <a:spcPct val="0"/>
              </a:spcBef>
              <a:buNone/>
            </a:pPr>
            <a:r>
              <a:rPr altLang="es-US" dirty="0" sz="1000" i="1" lang="es-ES_tradnl" smtClean="0">
                <a:latin typeface="Arial Narrow" pitchFamily="34" charset="0"/>
                <a:ea typeface="Times New Roman" pitchFamily="18" charset="0"/>
              </a:rPr>
              <a:t>DC. Dra. Bárbara </a:t>
            </a:r>
            <a:r>
              <a:rPr altLang="es-US" dirty="0" sz="1000" i="1" lang="es-ES_tradnl" err="1" smtClean="0">
                <a:latin typeface="Arial Narrow" pitchFamily="34" charset="0"/>
                <a:ea typeface="Times New Roman" pitchFamily="18" charset="0"/>
              </a:rPr>
              <a:t>Fracisca</a:t>
            </a:r>
            <a:r>
              <a:rPr altLang="es-US" dirty="0" sz="1000" i="1" lang="es-ES_tradnl" smtClean="0">
                <a:latin typeface="Arial Narrow" pitchFamily="34" charset="0"/>
                <a:ea typeface="Times New Roman" pitchFamily="18" charset="0"/>
              </a:rPr>
              <a:t> </a:t>
            </a:r>
            <a:r>
              <a:rPr altLang="es-US" dirty="0" sz="1000" i="1" lang="es-ES_tradnl" err="1" smtClean="0">
                <a:latin typeface="Arial Narrow" pitchFamily="34" charset="0"/>
                <a:ea typeface="Times New Roman" pitchFamily="18" charset="0"/>
              </a:rPr>
              <a:t>Tled</a:t>
            </a:r>
            <a:r>
              <a:rPr altLang="es-US" dirty="0" sz="1000" i="1" lang="es-ES_tradnl" smtClean="0">
                <a:latin typeface="Arial Narrow" pitchFamily="34" charset="0"/>
                <a:ea typeface="Times New Roman" pitchFamily="18" charset="0"/>
              </a:rPr>
              <a:t> </a:t>
            </a:r>
            <a:r>
              <a:rPr altLang="es-US" dirty="0" sz="1000" i="1" lang="es-ES_tradnl" err="1" smtClean="0">
                <a:latin typeface="Arial Narrow" pitchFamily="34" charset="0"/>
                <a:ea typeface="Times New Roman" pitchFamily="18" charset="0"/>
              </a:rPr>
              <a:t>Pimetel</a:t>
            </a:r>
            <a:r>
              <a:rPr altLang="es-US" dirty="0" sz="1000" i="1" lang="es-ES_tradnl" smtClean="0">
                <a:latin typeface="Arial Narrow" pitchFamily="34" charset="0"/>
                <a:ea typeface="Times New Roman" pitchFamily="18" charset="0"/>
              </a:rPr>
              <a:t>.</a:t>
            </a:r>
          </a:p>
          <a:p>
            <a:pPr indent="0" marL="0">
              <a:lnSpc>
                <a:spcPct val="106000"/>
              </a:lnSpc>
              <a:spcBef>
                <a:spcPct val="0"/>
              </a:spcBef>
              <a:buNone/>
            </a:pPr>
            <a:r>
              <a:rPr altLang="es-US" dirty="0" sz="1000" i="1" lang="es-ES_tradnl" smtClean="0">
                <a:latin typeface="Arial Narrow" pitchFamily="34" charset="0"/>
                <a:ea typeface="Times New Roman" pitchFamily="18" charset="0"/>
              </a:rPr>
              <a:t>DC. Dra. </a:t>
            </a:r>
            <a:r>
              <a:rPr altLang="es-US" dirty="0" sz="1000" i="1" lang="es-ES_tradnl" err="1" smtClean="0">
                <a:latin typeface="Arial Narrow" pitchFamily="34" charset="0"/>
                <a:ea typeface="Times New Roman" pitchFamily="18" charset="0"/>
              </a:rPr>
              <a:t>Ivoone</a:t>
            </a:r>
            <a:r>
              <a:rPr altLang="es-US" dirty="0" sz="1000" i="1" lang="es-ES_tradnl" smtClean="0">
                <a:latin typeface="Arial Narrow" pitchFamily="34" charset="0"/>
                <a:ea typeface="Times New Roman" pitchFamily="18" charset="0"/>
              </a:rPr>
              <a:t> Cepero </a:t>
            </a:r>
            <a:r>
              <a:rPr altLang="es-US" dirty="0" sz="1000" i="1" lang="es-ES_tradnl">
                <a:latin typeface="Arial Narrow" pitchFamily="34" charset="0"/>
                <a:ea typeface="Times New Roman" pitchFamily="18" charset="0"/>
              </a:rPr>
              <a:t> Rodríguez.</a:t>
            </a:r>
          </a:p>
          <a:p>
            <a:pPr eaLnBrk="1" hangingPunct="1" indent="0" latinLnBrk="1" lvl="0" marL="0">
              <a:lnSpc>
                <a:spcPct val="106000"/>
              </a:lnSpc>
              <a:spcBef>
                <a:spcPct val="0"/>
              </a:spcBef>
              <a:buNone/>
            </a:pPr>
            <a:r>
              <a:rPr altLang="es-US" dirty="0" sz="1000" i="1" lang="es-ES_tradnl" smtClean="0">
                <a:latin typeface="Arial Narrow" pitchFamily="34" charset="0"/>
                <a:ea typeface="Times New Roman" pitchFamily="18" charset="0"/>
              </a:rPr>
              <a:t>Dra. Liz Greit </a:t>
            </a:r>
            <a:r>
              <a:rPr altLang="es-US" dirty="0" sz="1000" i="1" lang="es-ES_tradnl">
                <a:latin typeface="Arial Narrow" pitchFamily="34" charset="0"/>
                <a:ea typeface="Times New Roman" pitchFamily="18" charset="0"/>
              </a:rPr>
              <a:t>García  </a:t>
            </a:r>
            <a:r>
              <a:rPr altLang="es-US" dirty="0" sz="1000" i="1" lang="es-ES_tradnl" smtClean="0">
                <a:latin typeface="Arial Narrow" pitchFamily="34" charset="0"/>
                <a:ea typeface="Times New Roman" pitchFamily="18" charset="0"/>
              </a:rPr>
              <a:t>Rodríguez.</a:t>
            </a:r>
          </a:p>
          <a:p>
            <a:pPr eaLnBrk="1" hangingPunct="1" indent="0" latinLnBrk="1" lvl="0" marL="0">
              <a:lnSpc>
                <a:spcPct val="106000"/>
              </a:lnSpc>
              <a:spcBef>
                <a:spcPct val="0"/>
              </a:spcBef>
              <a:buNone/>
            </a:pPr>
            <a:r>
              <a:rPr altLang="es-US" dirty="0" sz="1000" i="1" lang="es-ES_tradnl" smtClean="0">
                <a:latin typeface="Arial Narrow" pitchFamily="34" charset="0"/>
                <a:ea typeface="Times New Roman" pitchFamily="18" charset="0"/>
              </a:rPr>
              <a:t>Dra. María Obdulia </a:t>
            </a:r>
            <a:r>
              <a:rPr altLang="es-US" dirty="0" sz="1000" i="1" lang="es-ES_tradnl" err="1" smtClean="0">
                <a:latin typeface="Arial Narrow" pitchFamily="34" charset="0"/>
                <a:ea typeface="Times New Roman" pitchFamily="18" charset="0"/>
              </a:rPr>
              <a:t>Benitéz</a:t>
            </a:r>
            <a:r>
              <a:rPr altLang="es-US" dirty="0" sz="1000" i="1" lang="es-ES_tradnl" smtClean="0">
                <a:latin typeface="Arial Narrow" pitchFamily="34" charset="0"/>
                <a:ea typeface="Times New Roman" pitchFamily="18" charset="0"/>
              </a:rPr>
              <a:t> Pérez.</a:t>
            </a:r>
          </a:p>
          <a:p>
            <a:pPr eaLnBrk="1" hangingPunct="1" indent="0" latinLnBrk="1" lvl="0" marL="0">
              <a:lnSpc>
                <a:spcPct val="106000"/>
              </a:lnSpc>
              <a:spcBef>
                <a:spcPct val="0"/>
              </a:spcBef>
              <a:buNone/>
            </a:pPr>
            <a:r>
              <a:rPr altLang="es-US" dirty="0" sz="1000" i="1" lang="es-ES_tradnl" smtClean="0">
                <a:latin typeface="Arial Narrow" pitchFamily="34" charset="0"/>
                <a:ea typeface="Times New Roman" pitchFamily="18" charset="0"/>
              </a:rPr>
              <a:t>Dra. Marisol Ferrán Gascón.</a:t>
            </a:r>
            <a:endParaRPr altLang="es-US" dirty="0" sz="1000" i="1" lang="es-ES_tradnl">
              <a:latin typeface="Arial Narrow" pitchFamily="34" charset="0"/>
              <a:ea typeface="Times New Roman" pitchFamily="18" charset="0"/>
            </a:endParaRPr>
          </a:p>
          <a:p>
            <a:pPr eaLnBrk="1" hangingPunct="1" indent="0" latinLnBrk="1" lvl="0" marL="0">
              <a:lnSpc>
                <a:spcPct val="106000"/>
              </a:lnSpc>
              <a:spcBef>
                <a:spcPct val="0"/>
              </a:spcBef>
              <a:buNone/>
            </a:pPr>
            <a:endParaRPr altLang="es-US" dirty="0" sz="1000" i="1" lang="en-US">
              <a:latin typeface="Arial Narrow" pitchFamily="34" charset="0"/>
              <a:ea typeface="Times New Roman" pitchFamily="18" charset="0"/>
            </a:endParaRPr>
          </a:p>
        </p:txBody>
      </p:sp>
      <p:sp>
        <p:nvSpPr>
          <p:cNvPr id="1048589" name="CuadroTexto 1048587"/>
          <p:cNvSpPr txBox="1"/>
          <p:nvPr/>
        </p:nvSpPr>
        <p:spPr>
          <a:xfrm>
            <a:off x="169208" y="3487044"/>
            <a:ext cx="2360612" cy="252412"/>
          </a:xfrm>
          <a:prstGeom prst="rect"/>
          <a:solidFill>
            <a:srgbClr val="9933FF"/>
          </a:solidFill>
          <a:ln>
            <a:noFill/>
          </a:ln>
        </p:spPr>
        <p:txBody>
          <a:bodyPr anchor="t" bIns="45720" lIns="91440" rIns="91440" tIns="45720" vert="horz"/>
          <a:lstStyle>
            <a:lvl1pPr algn="l" fontAlgn="base" indent="-228600" latinLnBrk="1" marL="228600" rtl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charset="0"/>
              <a:buChar char="•"/>
              <a:defRPr baseline="0" b="0" sz="2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fontAlgn="base" indent="-228600" latinLnBrk="1" marL="685800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fontAlgn="base" indent="-228600" latinLnBrk="1" marL="1143000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fontAlgn="base" indent="-228600" latinLnBrk="1" marL="1600200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fontAlgn="base" indent="-228600" latinLnBrk="1" marL="2057400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algn="ctr" eaLnBrk="1" hangingPunct="1" indent="0" latinLnBrk="1" lvl="0" marL="0">
              <a:lnSpc>
                <a:spcPct val="100000"/>
              </a:lnSpc>
              <a:spcBef>
                <a:spcPct val="0"/>
              </a:spcBef>
              <a:buNone/>
            </a:pPr>
            <a:r>
              <a:rPr altLang="es-US" dirty="0" sz="1400" lang="es-MX">
                <a:solidFill>
                  <a:srgbClr val="FFFFFF"/>
                </a:solidFill>
                <a:latin typeface="Arial Narrow" pitchFamily="34" charset="0"/>
              </a:rPr>
              <a:t>RESUMEN</a:t>
            </a:r>
          </a:p>
        </p:txBody>
      </p:sp>
      <p:sp>
        <p:nvSpPr>
          <p:cNvPr id="1048590" name="CuadroTexto 16"/>
          <p:cNvSpPr txBox="1"/>
          <p:nvPr/>
        </p:nvSpPr>
        <p:spPr>
          <a:xfrm>
            <a:off x="2912869" y="3484562"/>
            <a:ext cx="2611820" cy="301625"/>
          </a:xfrm>
          <a:prstGeom prst="rect"/>
          <a:solidFill>
            <a:srgbClr val="0000FF"/>
          </a:solidFill>
          <a:ln>
            <a:noFill/>
          </a:ln>
        </p:spPr>
        <p:txBody>
          <a:bodyPr anchor="ctr" bIns="45720" lIns="91440" rIns="91440" tIns="45720" vert="horz"/>
          <a:lstStyle>
            <a:lvl1pPr algn="l" fontAlgn="base" indent="-228600" latinLnBrk="1" marL="228600" rtl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charset="0"/>
              <a:buChar char="•"/>
              <a:defRPr baseline="0" b="0" sz="2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fontAlgn="base" indent="-228600" latinLnBrk="1" marL="685800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fontAlgn="base" indent="-228600" latinLnBrk="1" marL="1143000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fontAlgn="base" indent="-228600" latinLnBrk="1" marL="1600200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fontAlgn="base" indent="-228600" latinLnBrk="1" marL="2057400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algn="ctr" eaLnBrk="1" hangingPunct="1" indent="-274320" latinLnBrk="1" lvl="1" marL="457200">
              <a:buNone/>
            </a:pPr>
            <a:r>
              <a:rPr altLang="en-US" dirty="0" sz="1400" lang="en-US" smtClean="0">
                <a:solidFill>
                  <a:srgbClr val="FFFFFF"/>
                </a:solidFill>
                <a:latin typeface="Arial Narrow" pitchFamily="34" charset="0"/>
              </a:rPr>
              <a:t>MATERIAL Y MÉTODO</a:t>
            </a:r>
            <a:endParaRPr altLang="en-US" dirty="0" sz="1400" lang="en-US">
              <a:solidFill>
                <a:srgbClr val="FFFFFF"/>
              </a:solidFill>
              <a:latin typeface="Arial Narrow" pitchFamily="34" charset="0"/>
            </a:endParaRPr>
          </a:p>
        </p:txBody>
      </p:sp>
      <p:sp>
        <p:nvSpPr>
          <p:cNvPr id="1048591" name="CuadroTexto 17"/>
          <p:cNvSpPr txBox="1"/>
          <p:nvPr/>
        </p:nvSpPr>
        <p:spPr>
          <a:xfrm>
            <a:off x="9359432" y="166688"/>
            <a:ext cx="2360612" cy="252412"/>
          </a:xfrm>
          <a:prstGeom prst="rect"/>
          <a:solidFill>
            <a:srgbClr val="9933FF"/>
          </a:solidFill>
          <a:ln>
            <a:noFill/>
          </a:ln>
        </p:spPr>
        <p:txBody>
          <a:bodyPr anchor="t" bIns="45720" lIns="91440" rIns="91440" tIns="45720" vert="horz"/>
          <a:lstStyle>
            <a:lvl1pPr algn="l" fontAlgn="base" indent="-228600" latinLnBrk="1" marL="228600" rtl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charset="0"/>
              <a:buChar char="•"/>
              <a:defRPr baseline="0" b="0" sz="2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1pPr>
            <a:lvl2pPr algn="l" fontAlgn="base" indent="-228600" latinLnBrk="1" marL="685800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2pPr>
            <a:lvl3pPr algn="l" fontAlgn="base" indent="-228600" latinLnBrk="1" marL="1143000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3pPr>
            <a:lvl4pPr algn="l" fontAlgn="base" indent="-228600" latinLnBrk="1" marL="1600200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4pPr>
            <a:lvl5pPr algn="l" fontAlgn="base" indent="-228600" latinLnBrk="1" marL="2057400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charset="0"/>
              <a:buChar char="•"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Calibri" pitchFamily="34" charset="0"/>
              </a:defRPr>
            </a:lvl5pPr>
          </a:lstStyle>
          <a:p>
            <a:pPr algn="ctr" eaLnBrk="1" hangingPunct="1" indent="0" latinLnBrk="1" lvl="0" marL="0">
              <a:lnSpc>
                <a:spcPct val="100000"/>
              </a:lnSpc>
              <a:spcBef>
                <a:spcPct val="0"/>
              </a:spcBef>
              <a:buNone/>
            </a:pPr>
            <a:r>
              <a:rPr altLang="es-US" dirty="0" sz="1400" lang="es-MX" smtClean="0">
                <a:solidFill>
                  <a:srgbClr val="FFFFFF"/>
                </a:solidFill>
                <a:latin typeface="Arial Narrow" pitchFamily="34" charset="0"/>
              </a:rPr>
              <a:t>CONCLUSIONES</a:t>
            </a:r>
            <a:endParaRPr altLang="es-US" dirty="0" sz="1400" lang="es-MX">
              <a:solidFill>
                <a:srgbClr val="FFFFFF"/>
              </a:solidFill>
              <a:latin typeface="Arial Narrow" pitchFamily="34" charset="0"/>
            </a:endParaRPr>
          </a:p>
        </p:txBody>
      </p:sp>
      <p:pic>
        <p:nvPicPr>
          <p:cNvPr id="2097152" name="Imagen 1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-1587" y="9388"/>
            <a:ext cx="2616196" cy="1429447"/>
          </a:xfrm>
          <a:prstGeom prst="rect"/>
        </p:spPr>
      </p:pic>
      <p:sp>
        <p:nvSpPr>
          <p:cNvPr id="1048592" name="Rectángulo 2"/>
          <p:cNvSpPr/>
          <p:nvPr/>
        </p:nvSpPr>
        <p:spPr>
          <a:xfrm>
            <a:off x="53786" y="3777149"/>
            <a:ext cx="2645148" cy="3638170"/>
          </a:xfrm>
          <a:prstGeom prst="rect"/>
        </p:spPr>
        <p:txBody>
          <a:bodyPr wrap="square">
            <a:spAutoFit/>
          </a:bodyPr>
          <a:p>
            <a:pPr hangingPunct="0">
              <a:lnSpc>
                <a:spcPct val="107000"/>
              </a:lnSpc>
              <a:spcAft>
                <a:spcPts val="0"/>
              </a:spcAft>
            </a:pPr>
            <a:r>
              <a:rPr b="1" dirty="0" sz="800" lang="es-ES">
                <a:solidFill>
                  <a:srgbClr val="00000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Introducción: </a:t>
            </a:r>
            <a:r>
              <a:rPr dirty="0" sz="800" lang="es-ES">
                <a:solidFill>
                  <a:srgbClr val="00000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la actualidad la excelencia educativa, sobre todo en el marco de la Educación Postgraduada, debe estar comprometida con un enfoque pedagógico en el que el alumno es el centro del proceso. </a:t>
            </a:r>
            <a:r>
              <a:rPr b="1" dirty="0" sz="800" lang="es-ES">
                <a:solidFill>
                  <a:srgbClr val="00000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Objetivo:</a:t>
            </a:r>
            <a:r>
              <a:rPr dirty="0" sz="800" lang="es-ES">
                <a:solidFill>
                  <a:srgbClr val="00000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diseñar</a:t>
            </a:r>
            <a:r>
              <a:rPr dirty="0" sz="800" lang="es-ES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dirty="0" sz="800" lang="es-ES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entrenamiento</a:t>
            </a:r>
            <a:r>
              <a:rPr dirty="0" sz="800" lang="es-ES_tradnl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800" lang="es-ES_tradnl">
                <a:solidFill>
                  <a:srgbClr val="00000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sobre el manejo del trauma vascular en médicos de la </a:t>
            </a:r>
            <a:r>
              <a:rPr dirty="0" sz="800" lang="es-ES_tradnl" smtClean="0">
                <a:solidFill>
                  <a:srgbClr val="00000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familia . </a:t>
            </a:r>
            <a:r>
              <a:rPr b="1" dirty="0" sz="800" lang="es-ES">
                <a:solidFill>
                  <a:srgbClr val="00000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Métodos: </a:t>
            </a: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investigación se sustentó en el enfoque dialéctico materialista que permitió profundizar en el conocimiento del proceso y sus interrelaciones en las condiciones históricas sociales de la educación de postgrado. Los métodos del nivel teórico permitieron interpretar teorías y la interpretación conceptual de los datos empíricos. Se utilizó el método histórico lógico que fundamenta la sucesión cronológica del objeto para conocer su evolución y desarrollo. </a:t>
            </a:r>
            <a:r>
              <a:rPr b="1" dirty="0" sz="800" lang="es-ES">
                <a:solidFill>
                  <a:srgbClr val="00000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Resultados: </a:t>
            </a:r>
            <a:r>
              <a:rPr dirty="0" sz="800" lang="es-ES">
                <a:solidFill>
                  <a:srgbClr val="00000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estructura del entrenamiento propuesto tiene cuatro etapas: de diagnóstico-sensibilización, de planificación, de ejecución y de evaluación. Se concibe la modelación del entrenamiento. El proceso de abstracción realizado permitió identificar las relaciones internas posibilitan la solución del problema entre la preparación y el desempeño de los médicos, enriquece las Ciencias de la Educación Médica, lo que ofrece coherencia lógica interna a las ciencias y la consolidación como </a:t>
            </a:r>
            <a:r>
              <a:rPr sz="8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principio</a:t>
            </a:r>
            <a:r>
              <a:rPr sz="800" lang="es-ES_tradnl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b="1" dirty="0" sz="800" lang="es-ES">
                <a:solidFill>
                  <a:srgbClr val="00000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Conclusión: </a:t>
            </a: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estudio histórico lógico y la sistematización realizada permitieron la identificación de los fundamentos que sustentan el entrenamiento dirigido a los médicos del nivel primario para la atención al paciente con trauma vascular.</a:t>
            </a:r>
            <a:endParaRPr dirty="0" sz="800" lang="en-US">
              <a:solidFill>
                <a:srgbClr val="00000A"/>
              </a:solidFill>
              <a:latin typeface="Arial Narrow" panose="020B0606020202030204" pitchFamily="34" charset="0"/>
              <a:ea typeface="Calibri" panose="020F0502020204030204" pitchFamily="34" charset="0"/>
              <a:cs typeface="DejaVu Sans"/>
            </a:endParaRPr>
          </a:p>
        </p:txBody>
      </p:sp>
      <p:sp>
        <p:nvSpPr>
          <p:cNvPr id="1048593" name="Rectángulo 3"/>
          <p:cNvSpPr/>
          <p:nvPr/>
        </p:nvSpPr>
        <p:spPr>
          <a:xfrm>
            <a:off x="2698935" y="457005"/>
            <a:ext cx="3039689" cy="1681353"/>
          </a:xfrm>
          <a:prstGeom prst="rect"/>
        </p:spPr>
        <p:txBody>
          <a:bodyPr wrap="square">
            <a:spAutoFit/>
          </a:bodyPr>
          <a:p>
            <a:pPr algn="just" hangingPunct="0">
              <a:lnSpc>
                <a:spcPct val="107000"/>
              </a:lnSpc>
              <a:spcAft>
                <a:spcPts val="0"/>
              </a:spcAft>
            </a:pPr>
            <a:r>
              <a:rPr dirty="0" sz="800" lang="es-ES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calidad de los procesos formativos por los que transita el ser humano desde la enseñanza profesional media o superior hasta la formación postgraduada ha sido objeto de estudios por años. Cuba, a partir de los cambios ocurridos en el perfeccionamiento del nuevo modelo económico, ratifica una vez más la demanda del conocimiento, habilidades y destrezas de los profesionales</a:t>
            </a:r>
            <a:r>
              <a:rPr dirty="0" sz="800" lang="es-ES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dirty="0" sz="800" lang="en-US">
              <a:solidFill>
                <a:srgbClr val="00000A"/>
              </a:solidFill>
              <a:latin typeface="Arial Narrow" panose="020B0606020202030204" pitchFamily="34" charset="0"/>
              <a:ea typeface="Calibri" panose="020F0502020204030204" pitchFamily="34" charset="0"/>
              <a:cs typeface="DejaVu Sans"/>
            </a:endParaRPr>
          </a:p>
          <a:p>
            <a:pPr algn="just" hangingPunct="0">
              <a:lnSpc>
                <a:spcPct val="107000"/>
              </a:lnSpc>
              <a:spcAft>
                <a:spcPts val="0"/>
              </a:spcAft>
            </a:pPr>
            <a:r>
              <a:rPr dirty="0" sz="800" lang="es-ES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solución de los problemas de salud que afectan a la población constituye punto de partida para el diseño de la superación profesional, proceso que posibilita la actualización, ampliación y perfeccionamiento continuo de los conocimientos, habilidades básicas y especializadas de los profesionales que laboran en el nivel de atención primaria de </a:t>
            </a:r>
            <a:r>
              <a:rPr dirty="0" sz="800" lang="es-ES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salud.</a:t>
            </a:r>
            <a:endParaRPr dirty="0" sz="800" lang="en-US">
              <a:solidFill>
                <a:srgbClr val="00000A"/>
              </a:solidFill>
              <a:latin typeface="Arial Narrow" panose="020B0606020202030204" pitchFamily="34" charset="0"/>
              <a:ea typeface="Calibri" panose="020F0502020204030204" pitchFamily="34" charset="0"/>
              <a:cs typeface="DejaVu Sans"/>
            </a:endParaRPr>
          </a:p>
        </p:txBody>
      </p:sp>
      <p:sp>
        <p:nvSpPr>
          <p:cNvPr id="1048594" name="Rectángulo 4"/>
          <p:cNvSpPr/>
          <p:nvPr/>
        </p:nvSpPr>
        <p:spPr>
          <a:xfrm>
            <a:off x="2698935" y="1806372"/>
            <a:ext cx="3039689" cy="1803653"/>
          </a:xfrm>
          <a:prstGeom prst="rect"/>
        </p:spPr>
        <p:txBody>
          <a:bodyPr wrap="square">
            <a:spAutoFit/>
          </a:bodyPr>
          <a:p>
            <a:pPr algn="just" hangingPunct="0">
              <a:lnSpc>
                <a:spcPct val="107000"/>
              </a:lnSpc>
              <a:spcAft>
                <a:spcPts val="0"/>
              </a:spcAft>
            </a:pPr>
            <a:r>
              <a:rPr dirty="0" sz="800" lang="es-ES_tradnl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posibilidad </a:t>
            </a: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continuar avanzando en la </a:t>
            </a:r>
            <a:r>
              <a:rPr dirty="0" sz="800" lang="es-ES_tradnl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superación, </a:t>
            </a: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correspondencia con las proyecciones actuales del sistema sanitario cubano, enfocadas a fomentar su papel a nivel de la </a:t>
            </a:r>
            <a:r>
              <a:rPr dirty="0" sz="800" lang="es-ES_tradnl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comunidad. En </a:t>
            </a: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ese contexto, las enfermedades vasculares periféricas y dentro de ellas el trauma vascular, deviene en una de las problemáticas más actuales en los servicios </a:t>
            </a:r>
            <a:r>
              <a:rPr dirty="0" sz="800" lang="es-ES_tradnl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médicos. En </a:t>
            </a: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superación de los </a:t>
            </a:r>
            <a:r>
              <a:rPr dirty="0" sz="800" lang="es-ES_tradnl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médicos, </a:t>
            </a: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trauma vascular se ubica de manera ascendente entre sus principales prioridades. La identificación tardía de riesgos de la trauma vascular se condiciona debido a una endeble articulación de sus contenidos a los pilares de tratamiento establecidos, que limitan la proyección de acciones de superación integradoras.</a:t>
            </a:r>
            <a:endParaRPr dirty="0" sz="800" lang="en-US">
              <a:solidFill>
                <a:srgbClr val="00000A"/>
              </a:solidFill>
              <a:latin typeface="Arial Narrow" panose="020B0606020202030204" pitchFamily="34" charset="0"/>
              <a:ea typeface="Calibri" panose="020F0502020204030204" pitchFamily="34" charset="0"/>
              <a:cs typeface="DejaVu Sans"/>
            </a:endParaRPr>
          </a:p>
          <a:p>
            <a:pPr algn="just" hangingPunct="0">
              <a:lnSpc>
                <a:spcPct val="107000"/>
              </a:lnSpc>
              <a:spcAft>
                <a:spcPts val="800"/>
              </a:spcAft>
            </a:pPr>
            <a:r>
              <a:rPr dirty="0" sz="800" lang="es-ES_tradnl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Objetivo: diseñar</a:t>
            </a:r>
            <a:r>
              <a:rPr dirty="0" sz="800" lang="es-ES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 entrenamiento</a:t>
            </a:r>
            <a:r>
              <a:rPr dirty="0" sz="800" lang="es-ES_tradnl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 sz="800" lang="es-ES_tradnl" smtClean="0">
                <a:solidFill>
                  <a:srgbClr val="00000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</a:t>
            </a:r>
            <a:r>
              <a:rPr dirty="0" sz="800" lang="es-ES_tradnl">
                <a:solidFill>
                  <a:srgbClr val="00000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trauma vascular </a:t>
            </a:r>
            <a:r>
              <a:rPr dirty="0" sz="800" lang="es-ES_tradnl" smtClean="0">
                <a:solidFill>
                  <a:srgbClr val="00000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</a:t>
            </a:r>
            <a:r>
              <a:rPr dirty="0" sz="800" lang="es-ES_tradnl">
                <a:solidFill>
                  <a:srgbClr val="00000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médicos de </a:t>
            </a:r>
            <a:r>
              <a:rPr dirty="0" sz="800" lang="es-ES_tradnl" smtClean="0">
                <a:solidFill>
                  <a:srgbClr val="00000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  familia.</a:t>
            </a:r>
            <a:endParaRPr dirty="0" sz="800" lang="en-US">
              <a:solidFill>
                <a:srgbClr val="00000A"/>
              </a:solidFill>
              <a:latin typeface="Arial Narrow" panose="020B0606020202030204" pitchFamily="34" charset="0"/>
              <a:ea typeface="Calibri" panose="020F0502020204030204" pitchFamily="34" charset="0"/>
              <a:cs typeface="DejaVu Sans"/>
            </a:endParaRPr>
          </a:p>
        </p:txBody>
      </p:sp>
      <p:sp>
        <p:nvSpPr>
          <p:cNvPr id="1048595" name="Rectángulo 5"/>
          <p:cNvSpPr/>
          <p:nvPr/>
        </p:nvSpPr>
        <p:spPr>
          <a:xfrm>
            <a:off x="9205594" y="438472"/>
            <a:ext cx="2900029" cy="1615440"/>
          </a:xfrm>
          <a:prstGeom prst="rect"/>
        </p:spPr>
        <p:txBody>
          <a:bodyPr wrap="square">
            <a:spAutoFit/>
          </a:bodyPr>
          <a:p>
            <a:pPr hangingPunct="0">
              <a:spcBef>
                <a:spcPts val="1400"/>
              </a:spcBef>
              <a:spcAft>
                <a:spcPts val="0"/>
              </a:spcAft>
            </a:pPr>
            <a:r>
              <a:rPr dirty="0" sz="900" lang="es-ES_tradnl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El entrenamiento diseñado </a:t>
            </a:r>
            <a:r>
              <a:rPr dirty="0" sz="9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propone acciones a corto, mediano y largo </a:t>
            </a:r>
            <a:r>
              <a:rPr dirty="0" sz="900" lang="es-ES_tradnl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plazo que </a:t>
            </a:r>
            <a:r>
              <a:rPr dirty="0" sz="9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permiten el desarrollo de conocimientos</a:t>
            </a:r>
            <a:r>
              <a:rPr dirty="0" sz="900" lang="es-ES_tradnl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,             </a:t>
            </a:r>
            <a:r>
              <a:rPr dirty="0" sz="9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percepciones, necesidades, motivos, actitudes y conductas </a:t>
            </a:r>
            <a:r>
              <a:rPr dirty="0" sz="900" lang="es-ES_tradnl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con </a:t>
            </a:r>
            <a:r>
              <a:rPr dirty="0" sz="9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el propósito de resolver el problema de la práctica </a:t>
            </a:r>
            <a:r>
              <a:rPr dirty="0" sz="900" lang="es-ES_tradnl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profesional   </a:t>
            </a:r>
            <a:r>
              <a:rPr dirty="0" sz="9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médica con eficiencia y eficacia, mediante la utilización </a:t>
            </a:r>
            <a:r>
              <a:rPr dirty="0" sz="900" lang="es-ES_tradnl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de         </a:t>
            </a:r>
            <a:r>
              <a:rPr dirty="0" sz="9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métodos </a:t>
            </a:r>
            <a:r>
              <a:rPr dirty="0" sz="900" lang="es-ES_tradnl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y </a:t>
            </a:r>
            <a:r>
              <a:rPr dirty="0" sz="9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procedimientos a partir de los objetivos alcanzados</a:t>
            </a:r>
            <a:r>
              <a:rPr dirty="0" sz="900" lang="es-ES_tradnl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.  Se  visualizan  </a:t>
            </a:r>
            <a:r>
              <a:rPr dirty="0" sz="9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en la transformación demostrada en </a:t>
            </a:r>
            <a:r>
              <a:rPr dirty="0" sz="900" lang="es-ES_tradnl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el                  </a:t>
            </a:r>
            <a:r>
              <a:rPr dirty="0" sz="9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desempeño a partir de </a:t>
            </a:r>
            <a:r>
              <a:rPr dirty="0" sz="900" lang="es-ES_tradnl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aprovechar </a:t>
            </a:r>
            <a:r>
              <a:rPr dirty="0" sz="9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las oportunidades y </a:t>
            </a:r>
            <a:r>
              <a:rPr dirty="0" sz="900" lang="es-ES_tradnl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              evaluando </a:t>
            </a:r>
            <a:r>
              <a:rPr dirty="0" sz="9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riesgos que </a:t>
            </a:r>
            <a:r>
              <a:rPr dirty="0" sz="900" lang="es-ES_tradnl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los médicos </a:t>
            </a:r>
            <a:r>
              <a:rPr dirty="0" sz="9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del primer nivel de </a:t>
            </a:r>
            <a:r>
              <a:rPr dirty="0" sz="900" lang="es-ES_tradnl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atención  </a:t>
            </a:r>
            <a:r>
              <a:rPr dirty="0" sz="9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tienen para la atención a pacientes con trauma vascular.</a:t>
            </a:r>
            <a:endParaRPr dirty="0" sz="900" lang="en-US">
              <a:solidFill>
                <a:srgbClr val="00000A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048596" name="Rectángulo 7"/>
          <p:cNvSpPr/>
          <p:nvPr/>
        </p:nvSpPr>
        <p:spPr>
          <a:xfrm>
            <a:off x="9205594" y="2447365"/>
            <a:ext cx="2900030" cy="4616577"/>
          </a:xfrm>
          <a:prstGeom prst="rect"/>
        </p:spPr>
        <p:txBody>
          <a:bodyPr wrap="square">
            <a:spAutoFit/>
          </a:bodyPr>
          <a:p>
            <a:pPr hangingPunct="0" indent="-93663" lvl="0" marL="93663">
              <a:lnSpc>
                <a:spcPct val="107000"/>
              </a:lnSpc>
              <a:spcAft>
                <a:spcPts val="0"/>
              </a:spcAft>
              <a:buClr>
                <a:srgbClr val="00000A"/>
              </a:buClr>
              <a:buSzPts val="1200"/>
              <a:buFont typeface="+mj-lt"/>
              <a:buAutoNum type="arabicPeriod"/>
            </a:pP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Fernández Alemán MA, Martínez </a:t>
            </a:r>
            <a:r>
              <a:rPr dirty="0" sz="800" lang="es-ES_tradnl" err="1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Martínez</a:t>
            </a: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E, González </a:t>
            </a:r>
            <a:r>
              <a:rPr dirty="0" sz="800" lang="es-ES_tradnl" err="1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Olaguive</a:t>
            </a: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EV. Diseño de encuesta para evaluar la calidad de la Superación Profesional en el Centro de Neurociencias de Cuba. </a:t>
            </a:r>
            <a:r>
              <a:rPr dirty="0" sz="800" lang="es-ES_tradnl" err="1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</a:t>
            </a: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Cubana </a:t>
            </a:r>
            <a:r>
              <a:rPr dirty="0" sz="800" lang="es-ES_tradnl" err="1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Edu</a:t>
            </a: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Superior [Internet]. 2022 [citado 2024-05-29]; 41(2): [aprox. 8p.]. Disponible en: </a:t>
            </a:r>
            <a:r>
              <a:rPr dirty="0" sz="800" lang="es-ES_tradnl" u="sng">
                <a:solidFill>
                  <a:srgbClr val="0563C1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http://scielo.sld.cu/scielo.php?script=sci_arttext&amp;pid=S0257-43142022000200025&amp;lng=es&amp;nrm=iso</a:t>
            </a:r>
            <a:endParaRPr dirty="0" sz="800" lang="en-US">
              <a:solidFill>
                <a:srgbClr val="00000A"/>
              </a:solidFill>
              <a:latin typeface="Arial Narrow" panose="020B0606020202030204" pitchFamily="34" charset="0"/>
              <a:ea typeface="Calibri" panose="020F0502020204030204" pitchFamily="34" charset="0"/>
              <a:cs typeface="DejaVu Sans"/>
            </a:endParaRPr>
          </a:p>
          <a:p>
            <a:pPr hangingPunct="0" indent="-93663" lvl="0" marL="93663">
              <a:lnSpc>
                <a:spcPct val="107000"/>
              </a:lnSpc>
              <a:spcAft>
                <a:spcPts val="0"/>
              </a:spcAft>
              <a:buClr>
                <a:srgbClr val="00000A"/>
              </a:buClr>
              <a:buSzPts val="1200"/>
              <a:buFont typeface="+mj-lt"/>
              <a:buAutoNum type="arabicPeriod"/>
            </a:pPr>
            <a:r>
              <a:rPr dirty="0" sz="800" lang="es-ES_tradnl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Sandrino</a:t>
            </a: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Sánchez M, Hernández Rodríguez IM, Pérez Martín MM, Ordoñez Álvarez LY, Valdés </a:t>
            </a:r>
            <a:r>
              <a:rPr dirty="0" sz="800" lang="es-ES_tradnl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Rocubert</a:t>
            </a: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LE, Hernández Bravo BR. Estrategia de superación profesional sobre fibrilación auricular contextualizada en la Atención Primaria de Salud. </a:t>
            </a:r>
            <a:r>
              <a:rPr dirty="0" sz="800" lang="es-ES_tradnl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</a:t>
            </a: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Ciencias Médicas [Internet]. 2021 [citado 2024 Mayo 29]; 25(5): </a:t>
            </a: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[aprox. 6p.]</a:t>
            </a: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Disponible en: </a:t>
            </a:r>
            <a:r>
              <a:rPr dirty="0" sz="800" lang="es-ES_tradnl" u="sng">
                <a:solidFill>
                  <a:srgbClr val="0563C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http://scielo.sld.cu/scielo.php?script=sci_arttext&amp;pid=S1561-31942021000500010&amp;lng=es</a:t>
            </a:r>
            <a:endParaRPr dirty="0" sz="800" lang="en-US">
              <a:solidFill>
                <a:srgbClr val="00000A"/>
              </a:solidFill>
              <a:latin typeface="Arial Narrow" panose="020B0606020202030204" pitchFamily="34" charset="0"/>
              <a:ea typeface="Calibri" panose="020F0502020204030204" pitchFamily="34" charset="0"/>
              <a:cs typeface="DejaVu Sans"/>
            </a:endParaRPr>
          </a:p>
          <a:p>
            <a:pPr hangingPunct="0" indent="-93663" lvl="0" marL="93663">
              <a:lnSpc>
                <a:spcPct val="107000"/>
              </a:lnSpc>
              <a:spcAft>
                <a:spcPts val="0"/>
              </a:spcAft>
              <a:buClr>
                <a:srgbClr val="00000A"/>
              </a:buClr>
              <a:buSzPts val="1200"/>
              <a:buFont typeface="+mj-lt"/>
              <a:buAutoNum type="arabicPeriod"/>
            </a:pPr>
            <a:r>
              <a:rPr dirty="0" sz="800" lang="es-ES_tradnl">
                <a:solidFill>
                  <a:srgbClr val="00000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García Raga M, Rodríguez Suárez CM, Izaguirre Remón RC, Mirabal Nápoles M. Aproximación histórica tendencial a la superación bioética del médico general integral para la práctica pediátrica. </a:t>
            </a:r>
            <a:r>
              <a:rPr dirty="0" sz="800" lang="es-ES_tradnl" err="1">
                <a:solidFill>
                  <a:srgbClr val="00000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</a:t>
            </a:r>
            <a:r>
              <a:rPr dirty="0" sz="800" lang="es-ES_tradnl">
                <a:solidFill>
                  <a:srgbClr val="00000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dirty="0" sz="800" lang="es-ES_tradnl" err="1">
                <a:solidFill>
                  <a:srgbClr val="00000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</a:t>
            </a:r>
            <a:r>
              <a:rPr dirty="0" sz="800" lang="es-ES_tradnl">
                <a:solidFill>
                  <a:srgbClr val="00000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dirty="0" sz="800" lang="es-ES_tradnl" err="1">
                <a:solidFill>
                  <a:srgbClr val="00000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</a:t>
            </a:r>
            <a:r>
              <a:rPr dirty="0" sz="800" lang="es-ES_tradnl">
                <a:solidFill>
                  <a:srgbClr val="00000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[Internet]. 2021 [citado 2024 Mayo 29]; 21(3): 917-931. Disponible en: </a:t>
            </a:r>
            <a:r>
              <a:rPr dirty="0" sz="800" lang="es-ES_tradnl" u="sng">
                <a:solidFill>
                  <a:srgbClr val="0563C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http://scielo.sld.cu/scielo.php?script=sci_arttext&amp;pid=S1727-81202021000300917&amp;lng=es</a:t>
            </a:r>
            <a:endParaRPr dirty="0" sz="800" lang="en-US">
              <a:solidFill>
                <a:srgbClr val="00000A"/>
              </a:solidFill>
              <a:latin typeface="Arial Narrow" panose="020B0606020202030204" pitchFamily="34" charset="0"/>
              <a:ea typeface="Calibri" panose="020F0502020204030204" pitchFamily="34" charset="0"/>
              <a:cs typeface="DejaVu Sans"/>
            </a:endParaRPr>
          </a:p>
          <a:p>
            <a:pPr hangingPunct="0" indent="-93663" lvl="0" marL="93663">
              <a:lnSpc>
                <a:spcPct val="107000"/>
              </a:lnSpc>
              <a:spcAft>
                <a:spcPts val="0"/>
              </a:spcAft>
              <a:buClr>
                <a:srgbClr val="00000A"/>
              </a:buClr>
              <a:buSzPts val="1200"/>
              <a:buFont typeface="+mj-lt"/>
              <a:buAutoNum type="arabicPeriod"/>
            </a:pP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Martí-Martínez GA, Hidalgo-Mederos R, Figueredo-Mesa Y, Valcárcel-Izquierdo Norberto, Martínez-Pérez R. Estrategia de superación en la atención a pacientes con Diabetes Mellitus tipo II. </a:t>
            </a:r>
            <a:r>
              <a:rPr dirty="0" sz="800" lang="es-ES_tradnl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</a:t>
            </a: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Ciencias Médicas [Internet]. 2023 [citado 2024 Mayo 29]; 27(4): </a:t>
            </a: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[aprox. 9p.]</a:t>
            </a: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Disponible en: </a:t>
            </a:r>
            <a:r>
              <a:rPr dirty="0" sz="800" lang="es-ES_tradnl" u="sng">
                <a:solidFill>
                  <a:srgbClr val="0563C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http://scielo.sld.cu/scielo.php?script=sci_arttext&amp;pid=S1561-31942023000500015&amp;lng=es</a:t>
            </a:r>
            <a:endParaRPr dirty="0" sz="800" lang="en-US">
              <a:solidFill>
                <a:srgbClr val="00000A"/>
              </a:solidFill>
              <a:latin typeface="Arial Narrow" panose="020B0606020202030204" pitchFamily="34" charset="0"/>
              <a:ea typeface="Calibri" panose="020F0502020204030204" pitchFamily="34" charset="0"/>
              <a:cs typeface="DejaVu Sans"/>
            </a:endParaRPr>
          </a:p>
          <a:p>
            <a:pPr hangingPunct="0" indent="-93663" lvl="0" marL="93663">
              <a:lnSpc>
                <a:spcPct val="107000"/>
              </a:lnSpc>
              <a:spcAft>
                <a:spcPts val="0"/>
              </a:spcAft>
              <a:buClr>
                <a:srgbClr val="00000A"/>
              </a:buClr>
              <a:buSzPts val="1200"/>
              <a:buFont typeface="+mj-lt"/>
              <a:buAutoNum type="arabicPeriod"/>
            </a:pPr>
            <a:r>
              <a:rPr dirty="0" sz="800" lang="es-ES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Martínez </a:t>
            </a:r>
            <a:r>
              <a:rPr dirty="0" sz="800" lang="es-ES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Sariol</a:t>
            </a:r>
            <a:r>
              <a:rPr dirty="0" sz="800" lang="es-ES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E, Travieso Ramos N, </a:t>
            </a:r>
            <a:r>
              <a:rPr dirty="0" sz="800" lang="es-ES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Buquet</a:t>
            </a:r>
            <a:r>
              <a:rPr dirty="0" sz="800" lang="es-ES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Borges K, Vergara Vera I, </a:t>
            </a:r>
            <a:r>
              <a:rPr dirty="0" sz="800" lang="es-ES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Viacaba</a:t>
            </a:r>
            <a:r>
              <a:rPr dirty="0" sz="800" lang="es-ES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Palacios M, Martínez Ramírez I. Estrategia de superación para desarrollar competencias en la atención de enfermería al neonato crítico. </a:t>
            </a:r>
            <a:r>
              <a:rPr dirty="0" sz="800" lang="es-ES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</a:t>
            </a:r>
            <a:r>
              <a:rPr dirty="0" sz="800" lang="es-ES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dirty="0" sz="800" lang="es-ES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</a:t>
            </a:r>
            <a:r>
              <a:rPr dirty="0" sz="800" lang="es-ES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dirty="0" sz="800" lang="es-ES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Super</a:t>
            </a:r>
            <a:r>
              <a:rPr dirty="0" sz="800" lang="es-ES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[Internet]. 2020 </a:t>
            </a:r>
            <a:r>
              <a:rPr dirty="0" sz="800" lang="es-ES" err="1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Sep</a:t>
            </a:r>
            <a:r>
              <a:rPr dirty="0" sz="800" lang="es-ES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[citado 2024 Mayo 28]; 34(3): </a:t>
            </a: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[aprox. 8p.]</a:t>
            </a:r>
            <a:r>
              <a:rPr dirty="0" sz="800" lang="es-ES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Disponible en: </a:t>
            </a:r>
            <a:r>
              <a:rPr dirty="0" sz="800" lang="es-ES" u="sng">
                <a:solidFill>
                  <a:srgbClr val="0563C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http://</a:t>
            </a:r>
            <a:r>
              <a:rPr dirty="0" sz="800" lang="es-ES" u="sng" smtClean="0">
                <a:solidFill>
                  <a:srgbClr val="0563C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scielo.sld.cu/scielo.php?script=sci_arttext&amp;pid=S0864-21412020000300003&amp;lng=es</a:t>
            </a:r>
            <a:endParaRPr dirty="0" sz="800" lang="en-US">
              <a:solidFill>
                <a:srgbClr val="00000A"/>
              </a:solidFill>
              <a:latin typeface="Arial Narrow" panose="020B0606020202030204" pitchFamily="34" charset="0"/>
              <a:ea typeface="Calibri" panose="020F0502020204030204" pitchFamily="34" charset="0"/>
              <a:cs typeface="DejaVu Sans"/>
            </a:endParaRPr>
          </a:p>
        </p:txBody>
      </p:sp>
      <p:sp>
        <p:nvSpPr>
          <p:cNvPr id="1048597" name="Rectángulo 8"/>
          <p:cNvSpPr/>
          <p:nvPr/>
        </p:nvSpPr>
        <p:spPr>
          <a:xfrm>
            <a:off x="2750849" y="3777149"/>
            <a:ext cx="2963675" cy="3515868"/>
          </a:xfrm>
          <a:prstGeom prst="rect"/>
        </p:spPr>
        <p:txBody>
          <a:bodyPr wrap="square">
            <a:spAutoFit/>
          </a:bodyPr>
          <a:p>
            <a:pPr algn="just" hangingPunct="0">
              <a:lnSpc>
                <a:spcPct val="107000"/>
              </a:lnSpc>
              <a:spcAft>
                <a:spcPts val="0"/>
              </a:spcAft>
            </a:pP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investigación se sustentó en el enfoque dialéctico materialista que permitió profundizar en el conocimiento del proceso y sus interrelaciones en las condiciones históricas sociales de la educación de postgrado, revelar sus principales contradicciones, seleccionar, fundamentar e integrar los métodos teóricos, empíricos y estadísticos, además de atender postulados de la teoría de parametrización, para aplicarlos de manera integrada y consecuentemente a la investigación.</a:t>
            </a:r>
            <a:endParaRPr dirty="0" sz="800" lang="en-US">
              <a:solidFill>
                <a:srgbClr val="00000A"/>
              </a:solidFill>
              <a:latin typeface="Arial Narrow" panose="020B0606020202030204" pitchFamily="34" charset="0"/>
              <a:ea typeface="Calibri" panose="020F0502020204030204" pitchFamily="34" charset="0"/>
              <a:cs typeface="DejaVu Sans"/>
            </a:endParaRPr>
          </a:p>
          <a:p>
            <a:pPr algn="just" hangingPunct="0">
              <a:lnSpc>
                <a:spcPct val="107000"/>
              </a:lnSpc>
              <a:spcAft>
                <a:spcPts val="0"/>
              </a:spcAft>
            </a:pPr>
            <a:r>
              <a:rPr dirty="0" sz="800" lang="es-ES_tradnl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 </a:t>
            </a: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métodos del nivel empírico proporcionaron datos para la caracterización del problema científico, así como información para la elaboración de la propuesta en busca de su solución. Se utilizaron los siguientes:</a:t>
            </a:r>
            <a:endParaRPr dirty="0" sz="800" lang="en-US">
              <a:solidFill>
                <a:srgbClr val="00000A"/>
              </a:solidFill>
              <a:latin typeface="Arial Narrow" panose="020B0606020202030204" pitchFamily="34" charset="0"/>
              <a:ea typeface="Calibri" panose="020F0502020204030204" pitchFamily="34" charset="0"/>
              <a:cs typeface="DejaVu Sans"/>
            </a:endParaRPr>
          </a:p>
          <a:p>
            <a:pPr algn="just" hangingPunct="0">
              <a:lnSpc>
                <a:spcPct val="107000"/>
              </a:lnSpc>
              <a:spcAft>
                <a:spcPts val="0"/>
              </a:spcAft>
            </a:pP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Revisión documental: proporcionó la información necesaria del estado actual del objeto de investigación, a partir de documentos rectores del proceso de superación y la literatura disponible.</a:t>
            </a:r>
            <a:endParaRPr dirty="0" sz="800" lang="en-US">
              <a:solidFill>
                <a:srgbClr val="00000A"/>
              </a:solidFill>
              <a:latin typeface="Arial Narrow" panose="020B0606020202030204" pitchFamily="34" charset="0"/>
              <a:ea typeface="Calibri" panose="020F0502020204030204" pitchFamily="34" charset="0"/>
              <a:cs typeface="DejaVu Sans"/>
            </a:endParaRPr>
          </a:p>
          <a:p>
            <a:pPr algn="just" hangingPunct="0">
              <a:lnSpc>
                <a:spcPct val="107000"/>
              </a:lnSpc>
              <a:spcAft>
                <a:spcPts val="0"/>
              </a:spcAft>
            </a:pP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Entrevista y la encuesta: para valorar el estado actual del proceso de superación sobre el trauma vascular en la atención primaria de salud, a partir de la gestión de posgrado en el Hospital “Manuel Fajardo Rivero” y el estado de opinión sobre la pertinencia de contenidos y acciones de la superación profesional sobre el trauma vascular.</a:t>
            </a:r>
            <a:endParaRPr dirty="0" sz="800" lang="en-US">
              <a:solidFill>
                <a:srgbClr val="00000A"/>
              </a:solidFill>
              <a:latin typeface="Arial Narrow" panose="020B0606020202030204" pitchFamily="34" charset="0"/>
              <a:ea typeface="Calibri" panose="020F0502020204030204" pitchFamily="34" charset="0"/>
              <a:cs typeface="DejaVu Sans"/>
            </a:endParaRPr>
          </a:p>
          <a:p>
            <a:pPr algn="just" hangingPunct="0">
              <a:lnSpc>
                <a:spcPct val="107000"/>
              </a:lnSpc>
              <a:spcAft>
                <a:spcPts val="0"/>
              </a:spcAft>
            </a:pP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igual forma, el criterio de expertos se utilizó para la valoración de la factibilidad del resultado científico que se obtiene y para el procesamiento de la información. La técnica de triangulación: de tipo metodológica se empleó para determinar las coincidencias y discrepancias en la información obtenida mediante los instrumentos aplicados</a:t>
            </a:r>
            <a:r>
              <a:rPr dirty="0" sz="800" lang="es-ES_tradnl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dirty="0" sz="800" lang="en-US">
              <a:solidFill>
                <a:srgbClr val="00000A"/>
              </a:solidFill>
              <a:latin typeface="Arial Narrow" panose="020B0606020202030204" pitchFamily="34" charset="0"/>
              <a:ea typeface="Calibri" panose="020F0502020204030204" pitchFamily="34" charset="0"/>
              <a:cs typeface="DejaVu Sans"/>
            </a:endParaRPr>
          </a:p>
        </p:txBody>
      </p:sp>
      <p:sp>
        <p:nvSpPr>
          <p:cNvPr id="1048598" name="Rectángulo 6"/>
          <p:cNvSpPr/>
          <p:nvPr/>
        </p:nvSpPr>
        <p:spPr>
          <a:xfrm>
            <a:off x="5873484" y="499687"/>
            <a:ext cx="1629976" cy="1069847"/>
          </a:xfrm>
          <a:prstGeom prst="rect"/>
        </p:spPr>
        <p:txBody>
          <a:bodyPr wrap="square">
            <a:spAutoFit/>
          </a:bodyPr>
          <a:p>
            <a:pPr hangingPunct="0">
              <a:lnSpc>
                <a:spcPct val="107000"/>
              </a:lnSpc>
              <a:spcAft>
                <a:spcPts val="0"/>
              </a:spcAft>
            </a:pPr>
            <a:r>
              <a:rPr b="1" dirty="0" sz="800" lang="es-ES_tradnl">
                <a:solidFill>
                  <a:srgbClr val="00000A"/>
                </a:solidFill>
                <a:latin typeface="Arial Narrow" panose="020B0606020202030204" pitchFamily="34" charset="0"/>
                <a:ea typeface="Calibri" panose="020F0502020204030204" pitchFamily="34" charset="0"/>
                <a:cs typeface="DejaVu Sans"/>
              </a:rPr>
              <a:t>Etapas del entrenamiento:</a:t>
            </a:r>
            <a:endParaRPr dirty="0" sz="800" lang="en-US">
              <a:solidFill>
                <a:srgbClr val="00000A"/>
              </a:solidFill>
              <a:latin typeface="Arial Narrow" panose="020B0606020202030204" pitchFamily="34" charset="0"/>
              <a:ea typeface="Calibri" panose="020F0502020204030204" pitchFamily="34" charset="0"/>
              <a:cs typeface="DejaVu Sans"/>
            </a:endParaRPr>
          </a:p>
          <a:p>
            <a:pPr hangingPunct="0">
              <a:lnSpc>
                <a:spcPct val="107000"/>
              </a:lnSpc>
              <a:spcAft>
                <a:spcPts val="0"/>
              </a:spcAft>
            </a:pP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1- Etapa de diagnóstico-sensibilización</a:t>
            </a:r>
            <a:endParaRPr dirty="0" sz="800" lang="en-US">
              <a:solidFill>
                <a:srgbClr val="00000A"/>
              </a:solidFill>
              <a:latin typeface="Arial Narrow" panose="020B0606020202030204" pitchFamily="34" charset="0"/>
              <a:ea typeface="Calibri" panose="020F0502020204030204" pitchFamily="34" charset="0"/>
              <a:cs typeface="DejaVu Sans"/>
            </a:endParaRPr>
          </a:p>
          <a:p>
            <a:pPr algn="just" hangingPunct="0">
              <a:lnSpc>
                <a:spcPct val="107000"/>
              </a:lnSpc>
              <a:spcAft>
                <a:spcPts val="0"/>
              </a:spcAft>
              <a:tabLst>
                <a:tab algn="ctr" pos="2806065"/>
              </a:tabLst>
            </a:pP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2- Etapa de planificación	</a:t>
            </a:r>
            <a:endParaRPr dirty="0" sz="800" lang="en-US">
              <a:solidFill>
                <a:srgbClr val="00000A"/>
              </a:solidFill>
              <a:latin typeface="Arial Narrow" panose="020B0606020202030204" pitchFamily="34" charset="0"/>
              <a:ea typeface="Calibri" panose="020F0502020204030204" pitchFamily="34" charset="0"/>
              <a:cs typeface="DejaVu Sans"/>
            </a:endParaRPr>
          </a:p>
          <a:p>
            <a:pPr algn="just" hangingPunct="0">
              <a:lnSpc>
                <a:spcPct val="107000"/>
              </a:lnSpc>
              <a:spcAft>
                <a:spcPts val="0"/>
              </a:spcAft>
            </a:pP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3- Etapa de ejecución</a:t>
            </a:r>
            <a:endParaRPr dirty="0" sz="800" lang="en-US">
              <a:solidFill>
                <a:srgbClr val="00000A"/>
              </a:solidFill>
              <a:latin typeface="Arial Narrow" panose="020B0606020202030204" pitchFamily="34" charset="0"/>
              <a:ea typeface="Calibri" panose="020F0502020204030204" pitchFamily="34" charset="0"/>
              <a:cs typeface="DejaVu Sans"/>
            </a:endParaRPr>
          </a:p>
          <a:p>
            <a:pPr hangingPunct="0">
              <a:lnSpc>
                <a:spcPct val="107000"/>
              </a:lnSpc>
              <a:spcAft>
                <a:spcPts val="800"/>
              </a:spcAft>
            </a:pP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4- Etapa de evaluación</a:t>
            </a:r>
            <a:endParaRPr dirty="0" sz="800" lang="en-US">
              <a:solidFill>
                <a:srgbClr val="00000A"/>
              </a:solidFill>
              <a:latin typeface="Arial Narrow" panose="020B0606020202030204" pitchFamily="34" charset="0"/>
              <a:ea typeface="Calibri" panose="020F0502020204030204" pitchFamily="34" charset="0"/>
              <a:cs typeface="DejaVu Sans"/>
            </a:endParaRPr>
          </a:p>
        </p:txBody>
      </p:sp>
      <p:sp>
        <p:nvSpPr>
          <p:cNvPr id="1048599" name="Rectángulo 9"/>
          <p:cNvSpPr/>
          <p:nvPr/>
        </p:nvSpPr>
        <p:spPr>
          <a:xfrm>
            <a:off x="5867270" y="1252445"/>
            <a:ext cx="3236389" cy="2292858"/>
          </a:xfrm>
          <a:prstGeom prst="rect"/>
        </p:spPr>
        <p:txBody>
          <a:bodyPr wrap="square">
            <a:spAutoFit/>
          </a:bodyPr>
          <a:p>
            <a:pPr hangingPunct="0">
              <a:lnSpc>
                <a:spcPct val="107000"/>
              </a:lnSpc>
              <a:spcAft>
                <a:spcPts val="0"/>
              </a:spcAft>
            </a:pPr>
            <a:r>
              <a:rPr b="1" dirty="0" sz="800" lang="es-ES_tradnl" u="sng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1- Etapa de diagnóstico-sensibilización</a:t>
            </a:r>
            <a:endParaRPr dirty="0" sz="800" lang="en-US">
              <a:solidFill>
                <a:srgbClr val="00000A"/>
              </a:solidFill>
              <a:latin typeface="Arial Narrow" panose="020B0606020202030204" pitchFamily="34" charset="0"/>
              <a:ea typeface="Calibri" panose="020F0502020204030204" pitchFamily="34" charset="0"/>
              <a:cs typeface="DejaVu Sans"/>
            </a:endParaRPr>
          </a:p>
          <a:p>
            <a:pPr algn="just" hangingPunct="0">
              <a:lnSpc>
                <a:spcPct val="107000"/>
              </a:lnSpc>
              <a:spcAft>
                <a:spcPts val="0"/>
              </a:spcAft>
            </a:pPr>
            <a:r>
              <a:rPr b="1"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Fortalezas:</a:t>
            </a:r>
            <a:endParaRPr dirty="0" sz="800" lang="en-US">
              <a:solidFill>
                <a:srgbClr val="00000A"/>
              </a:solidFill>
              <a:latin typeface="Arial Narrow" panose="020B0606020202030204" pitchFamily="34" charset="0"/>
              <a:ea typeface="Calibri" panose="020F0502020204030204" pitchFamily="34" charset="0"/>
              <a:cs typeface="DejaVu Sans"/>
            </a:endParaRPr>
          </a:p>
          <a:p>
            <a:pPr algn="just" hangingPunct="0">
              <a:lnSpc>
                <a:spcPct val="107000"/>
              </a:lnSpc>
              <a:spcAft>
                <a:spcPts val="0"/>
              </a:spcAft>
            </a:pP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Necesidad de perfeccionar el proceso de superación profesional sobre el trauma vascular.</a:t>
            </a:r>
            <a:endParaRPr dirty="0" sz="800" lang="en-US">
              <a:solidFill>
                <a:srgbClr val="00000A"/>
              </a:solidFill>
              <a:latin typeface="Arial Narrow" panose="020B0606020202030204" pitchFamily="34" charset="0"/>
              <a:ea typeface="Calibri" panose="020F0502020204030204" pitchFamily="34" charset="0"/>
              <a:cs typeface="DejaVu Sans"/>
            </a:endParaRPr>
          </a:p>
          <a:p>
            <a:pPr algn="just" hangingPunct="0">
              <a:lnSpc>
                <a:spcPct val="107000"/>
              </a:lnSpc>
              <a:spcAft>
                <a:spcPts val="0"/>
              </a:spcAft>
            </a:pP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Importancia del desarrollo de la estrategia.</a:t>
            </a:r>
            <a:endParaRPr dirty="0" sz="800" lang="en-US">
              <a:solidFill>
                <a:srgbClr val="00000A"/>
              </a:solidFill>
              <a:latin typeface="Arial Narrow" panose="020B0606020202030204" pitchFamily="34" charset="0"/>
              <a:ea typeface="Calibri" panose="020F0502020204030204" pitchFamily="34" charset="0"/>
              <a:cs typeface="DejaVu Sans"/>
            </a:endParaRPr>
          </a:p>
          <a:p>
            <a:pPr algn="just" hangingPunct="0">
              <a:lnSpc>
                <a:spcPct val="107000"/>
              </a:lnSpc>
              <a:spcAft>
                <a:spcPts val="0"/>
              </a:spcAft>
            </a:pP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Disposición de los sujetos implicados.</a:t>
            </a:r>
            <a:endParaRPr dirty="0" sz="800" lang="en-US">
              <a:solidFill>
                <a:srgbClr val="00000A"/>
              </a:solidFill>
              <a:latin typeface="Arial Narrow" panose="020B0606020202030204" pitchFamily="34" charset="0"/>
              <a:ea typeface="Calibri" panose="020F0502020204030204" pitchFamily="34" charset="0"/>
              <a:cs typeface="DejaVu Sans"/>
            </a:endParaRPr>
          </a:p>
          <a:p>
            <a:pPr algn="just" hangingPunct="0">
              <a:lnSpc>
                <a:spcPct val="107000"/>
              </a:lnSpc>
              <a:spcAft>
                <a:spcPts val="0"/>
              </a:spcAft>
            </a:pP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Apoyo de los directivos del hospital.</a:t>
            </a:r>
            <a:endParaRPr dirty="0" sz="800" lang="en-US">
              <a:solidFill>
                <a:srgbClr val="00000A"/>
              </a:solidFill>
              <a:latin typeface="Arial Narrow" panose="020B0606020202030204" pitchFamily="34" charset="0"/>
              <a:ea typeface="Calibri" panose="020F0502020204030204" pitchFamily="34" charset="0"/>
              <a:cs typeface="DejaVu Sans"/>
            </a:endParaRPr>
          </a:p>
          <a:p>
            <a:pPr algn="just" hangingPunct="0">
              <a:lnSpc>
                <a:spcPct val="107000"/>
              </a:lnSpc>
              <a:spcAft>
                <a:spcPts val="0"/>
              </a:spcAft>
            </a:pPr>
            <a:r>
              <a:rPr b="1"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Debilidades:</a:t>
            </a:r>
            <a:endParaRPr dirty="0" sz="800" lang="en-US">
              <a:solidFill>
                <a:srgbClr val="00000A"/>
              </a:solidFill>
              <a:latin typeface="Arial Narrow" panose="020B0606020202030204" pitchFamily="34" charset="0"/>
              <a:ea typeface="Calibri" panose="020F0502020204030204" pitchFamily="34" charset="0"/>
              <a:cs typeface="DejaVu Sans"/>
            </a:endParaRPr>
          </a:p>
          <a:p>
            <a:pPr algn="just" hangingPunct="0">
              <a:lnSpc>
                <a:spcPct val="107000"/>
              </a:lnSpc>
              <a:spcAft>
                <a:spcPts val="0"/>
              </a:spcAft>
            </a:pP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Identificación tardía de riesgos del trauma vascular.</a:t>
            </a:r>
            <a:endParaRPr dirty="0" sz="800" lang="en-US">
              <a:solidFill>
                <a:srgbClr val="00000A"/>
              </a:solidFill>
              <a:latin typeface="Arial Narrow" panose="020B0606020202030204" pitchFamily="34" charset="0"/>
              <a:ea typeface="Calibri" panose="020F0502020204030204" pitchFamily="34" charset="0"/>
              <a:cs typeface="DejaVu Sans"/>
            </a:endParaRPr>
          </a:p>
          <a:p>
            <a:pPr algn="just" hangingPunct="0">
              <a:lnSpc>
                <a:spcPct val="107000"/>
              </a:lnSpc>
              <a:spcAft>
                <a:spcPts val="0"/>
              </a:spcAft>
            </a:pP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Limitaciones en la proyección de acciones de superación integradoras de los contenidos del trauma vascular.</a:t>
            </a:r>
            <a:endParaRPr dirty="0" sz="800" lang="en-US">
              <a:solidFill>
                <a:srgbClr val="00000A"/>
              </a:solidFill>
              <a:latin typeface="Arial Narrow" panose="020B0606020202030204" pitchFamily="34" charset="0"/>
              <a:ea typeface="Calibri" panose="020F0502020204030204" pitchFamily="34" charset="0"/>
              <a:cs typeface="DejaVu Sans"/>
            </a:endParaRPr>
          </a:p>
          <a:p>
            <a:pPr algn="just" hangingPunct="0">
              <a:lnSpc>
                <a:spcPct val="107000"/>
              </a:lnSpc>
              <a:spcAft>
                <a:spcPts val="0"/>
              </a:spcAft>
            </a:pP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Endeble articulación de los contenidos del trauma vascular a los pilares de tratamiento establecidos.</a:t>
            </a:r>
            <a:endParaRPr dirty="0" sz="800" lang="en-US">
              <a:solidFill>
                <a:srgbClr val="00000A"/>
              </a:solidFill>
              <a:latin typeface="Arial Narrow" panose="020B0606020202030204" pitchFamily="34" charset="0"/>
              <a:ea typeface="Calibri" panose="020F0502020204030204" pitchFamily="34" charset="0"/>
              <a:cs typeface="DejaVu Sans"/>
            </a:endParaRPr>
          </a:p>
          <a:p>
            <a:pPr algn="just" hangingPunct="0">
              <a:lnSpc>
                <a:spcPct val="107000"/>
              </a:lnSpc>
              <a:spcAft>
                <a:spcPts val="0"/>
              </a:spcAft>
            </a:pPr>
            <a:r>
              <a:rPr b="1"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Amenaza:</a:t>
            </a:r>
            <a:endParaRPr dirty="0" sz="800" lang="en-US">
              <a:solidFill>
                <a:srgbClr val="00000A"/>
              </a:solidFill>
              <a:latin typeface="Arial Narrow" panose="020B0606020202030204" pitchFamily="34" charset="0"/>
              <a:ea typeface="Calibri" panose="020F0502020204030204" pitchFamily="34" charset="0"/>
              <a:cs typeface="DejaVu Sans"/>
            </a:endParaRPr>
          </a:p>
          <a:p>
            <a:pPr algn="just" hangingPunct="0">
              <a:lnSpc>
                <a:spcPct val="107000"/>
              </a:lnSpc>
              <a:spcAft>
                <a:spcPts val="0"/>
              </a:spcAft>
            </a:pP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 dificultades para llegar al 100 % de los médicos de la familia.</a:t>
            </a:r>
            <a:endParaRPr dirty="0" sz="800" lang="en-US">
              <a:solidFill>
                <a:srgbClr val="00000A"/>
              </a:solidFill>
              <a:latin typeface="Arial Narrow" panose="020B0606020202030204" pitchFamily="34" charset="0"/>
              <a:ea typeface="Calibri" panose="020F0502020204030204" pitchFamily="34" charset="0"/>
              <a:cs typeface="DejaVu Sans"/>
            </a:endParaRPr>
          </a:p>
          <a:p>
            <a:pPr algn="just" hangingPunct="0">
              <a:lnSpc>
                <a:spcPct val="107000"/>
              </a:lnSpc>
              <a:spcAft>
                <a:spcPts val="0"/>
              </a:spcAft>
            </a:pPr>
            <a:r>
              <a:rPr b="1"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Oportunidades:</a:t>
            </a:r>
            <a:endParaRPr dirty="0" sz="800" lang="en-US">
              <a:solidFill>
                <a:srgbClr val="00000A"/>
              </a:solidFill>
              <a:latin typeface="Arial Narrow" panose="020B0606020202030204" pitchFamily="34" charset="0"/>
              <a:ea typeface="Calibri" panose="020F0502020204030204" pitchFamily="34" charset="0"/>
              <a:cs typeface="DejaVu Sans"/>
            </a:endParaRPr>
          </a:p>
          <a:p>
            <a:pPr algn="just" hangingPunct="0">
              <a:lnSpc>
                <a:spcPct val="107000"/>
              </a:lnSpc>
              <a:spcAft>
                <a:spcPts val="0"/>
              </a:spcAft>
            </a:pP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Disposición de la Universidad de Ciencias Médicas de las FAR.</a:t>
            </a:r>
            <a:endParaRPr dirty="0" sz="800" lang="en-US">
              <a:solidFill>
                <a:srgbClr val="00000A"/>
              </a:solidFill>
              <a:latin typeface="Arial Narrow" panose="020B0606020202030204" pitchFamily="34" charset="0"/>
              <a:ea typeface="Calibri" panose="020F0502020204030204" pitchFamily="34" charset="0"/>
              <a:cs typeface="DejaVu Sans"/>
            </a:endParaRPr>
          </a:p>
          <a:p>
            <a:pPr algn="just" hangingPunct="0">
              <a:lnSpc>
                <a:spcPct val="107000"/>
              </a:lnSpc>
              <a:spcAft>
                <a:spcPts val="0"/>
              </a:spcAft>
            </a:pPr>
            <a:r>
              <a:rPr dirty="0" sz="800" lang="es-ES_tradnl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Negociación del consentimiento informado.</a:t>
            </a:r>
            <a:endParaRPr dirty="0" sz="800" lang="en-US">
              <a:solidFill>
                <a:srgbClr val="00000A"/>
              </a:solidFill>
              <a:latin typeface="Arial Narrow" panose="020B0606020202030204" pitchFamily="34" charset="0"/>
              <a:ea typeface="Calibri" panose="020F0502020204030204" pitchFamily="34" charset="0"/>
              <a:cs typeface="DejaVu Sans"/>
            </a:endParaRPr>
          </a:p>
        </p:txBody>
      </p:sp>
      <p:graphicFrame>
        <p:nvGraphicFramePr>
          <p:cNvPr id="4194304" name="Tabla 11"/>
          <p:cNvGraphicFramePr>
            <a:graphicFrameLocks noGrp="1"/>
          </p:cNvGraphicFramePr>
          <p:nvPr/>
        </p:nvGraphicFramePr>
        <p:xfrm>
          <a:off x="5750711" y="3714805"/>
          <a:ext cx="3505497" cy="23802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3820"/>
                <a:gridCol w="2031011"/>
                <a:gridCol w="450666"/>
              </a:tblGrid>
              <a:tr h="275590">
                <a:tc>
                  <a:txBody>
                    <a:bodyPr/>
                    <a:p>
                      <a:pPr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sz="800" lang="es-ES_tradnl">
                          <a:effectLst/>
                          <a:latin typeface="Arial Narrow" panose="020B0606020202030204" pitchFamily="34" charset="0"/>
                        </a:rPr>
                        <a:t>Temas</a:t>
                      </a:r>
                      <a:endParaRPr sz="1100" lang="en-US">
                        <a:solidFill>
                          <a:srgbClr val="00000A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DejaVu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sz="800" lang="es-ES_tradnl">
                          <a:effectLst/>
                          <a:latin typeface="Arial Narrow" panose="020B0606020202030204" pitchFamily="34" charset="0"/>
                        </a:rPr>
                        <a:t>Forma de organización docente/duración horas</a:t>
                      </a:r>
                      <a:endParaRPr sz="1100" lang="en-US">
                        <a:solidFill>
                          <a:srgbClr val="00000A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DejaVu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sz="800" lang="es-ES_tradnl">
                          <a:effectLst/>
                          <a:latin typeface="Arial Narrow" panose="020B0606020202030204" pitchFamily="34" charset="0"/>
                        </a:rPr>
                        <a:t>Horas</a:t>
                      </a:r>
                      <a:endParaRPr sz="1100" lang="en-US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sz="800" lang="es-ES_tradnl">
                          <a:effectLst/>
                          <a:latin typeface="Arial Narrow" panose="020B0606020202030204" pitchFamily="34" charset="0"/>
                        </a:rPr>
                        <a:t>lectivas</a:t>
                      </a:r>
                      <a:endParaRPr sz="1100" lang="en-US">
                        <a:solidFill>
                          <a:srgbClr val="00000A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DejaVu Sans"/>
                      </a:endParaRPr>
                    </a:p>
                  </a:txBody>
                  <a:tcPr marL="68580" marR="68580" marT="0" marB="0"/>
                </a:tc>
              </a:tr>
              <a:tr h="206375">
                <a:tc>
                  <a:txBody>
                    <a:bodyPr/>
                    <a:p>
                      <a:pPr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sz="800" lang="es-ES_tradnl">
                          <a:effectLst/>
                          <a:latin typeface="Arial Narrow" panose="020B0606020202030204" pitchFamily="34" charset="0"/>
                        </a:rPr>
                        <a:t>Introductorio</a:t>
                      </a:r>
                      <a:endParaRPr sz="1100" lang="en-US">
                        <a:solidFill>
                          <a:srgbClr val="00000A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DejaVu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sz="800" lang="es-ES_tradnl">
                          <a:effectLst/>
                          <a:latin typeface="Arial Narrow" panose="020B0606020202030204" pitchFamily="34" charset="0"/>
                        </a:rPr>
                        <a:t>Conferencia 2h</a:t>
                      </a:r>
                      <a:endParaRPr sz="1100" lang="en-US">
                        <a:solidFill>
                          <a:srgbClr val="00000A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DejaVu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sz="800" lang="es-ES_tradnl"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sz="1100" lang="en-US">
                        <a:solidFill>
                          <a:srgbClr val="00000A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DejaVu Sans"/>
                      </a:endParaRPr>
                    </a:p>
                  </a:txBody>
                  <a:tcPr marL="68580" marR="68580" marT="0" marB="0"/>
                </a:tc>
              </a:tr>
              <a:tr h="219710">
                <a:tc>
                  <a:txBody>
                    <a:bodyPr/>
                    <a:p>
                      <a:pPr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sz="800" lang="es-ES_tradnl">
                          <a:effectLst/>
                          <a:latin typeface="Arial Narrow" panose="020B0606020202030204" pitchFamily="34" charset="0"/>
                        </a:rPr>
                        <a:t>Anatomía topográfica</a:t>
                      </a:r>
                      <a:endParaRPr sz="1100" lang="en-US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sz="800" lang="es-ES_tradnl">
                          <a:effectLst/>
                          <a:latin typeface="Arial Narrow" panose="020B0606020202030204" pitchFamily="34" charset="0"/>
                        </a:rPr>
                        <a:t>Cabeza y cuello</a:t>
                      </a:r>
                      <a:endParaRPr sz="1100" lang="en-US">
                        <a:solidFill>
                          <a:srgbClr val="00000A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DejaVu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sz="800" lang="es-ES_tradnl">
                          <a:effectLst/>
                          <a:latin typeface="Arial Narrow" panose="020B0606020202030204" pitchFamily="34" charset="0"/>
                        </a:rPr>
                        <a:t>Conferencia 2h Seminario 2h</a:t>
                      </a:r>
                      <a:endParaRPr sz="1100" lang="en-US">
                        <a:solidFill>
                          <a:srgbClr val="00000A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DejaVu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sz="800" lang="es-ES_tradnl"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sz="1100" lang="en-US">
                        <a:solidFill>
                          <a:srgbClr val="00000A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DejaVu Sans"/>
                      </a:endParaRPr>
                    </a:p>
                  </a:txBody>
                  <a:tcPr marL="68580" marR="68580" marT="0" marB="0"/>
                </a:tc>
              </a:tr>
              <a:tr h="258445">
                <a:tc>
                  <a:txBody>
                    <a:bodyPr/>
                    <a:p>
                      <a:pPr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sz="800" lang="es-ES_tradnl">
                          <a:effectLst/>
                          <a:latin typeface="Arial Narrow" panose="020B0606020202030204" pitchFamily="34" charset="0"/>
                        </a:rPr>
                        <a:t>Anatomía topográfica</a:t>
                      </a:r>
                      <a:endParaRPr sz="1100" lang="en-US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sz="800" lang="es-ES_tradnl">
                          <a:effectLst/>
                          <a:latin typeface="Arial Narrow" panose="020B0606020202030204" pitchFamily="34" charset="0"/>
                        </a:rPr>
                        <a:t>Miembro superior</a:t>
                      </a:r>
                      <a:endParaRPr sz="1100" lang="en-US">
                        <a:solidFill>
                          <a:srgbClr val="00000A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DejaVu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sz="800" lang="es-ES_tradnl">
                          <a:effectLst/>
                          <a:latin typeface="Arial Narrow" panose="020B0606020202030204" pitchFamily="34" charset="0"/>
                        </a:rPr>
                        <a:t>Conferencia 2h Seminario 2h</a:t>
                      </a:r>
                      <a:endParaRPr sz="1100" lang="en-US">
                        <a:solidFill>
                          <a:srgbClr val="00000A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DejaVu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sz="800" lang="es-ES_tradnl"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sz="1100" lang="en-US">
                        <a:solidFill>
                          <a:srgbClr val="00000A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DejaVu Sans"/>
                      </a:endParaRPr>
                    </a:p>
                  </a:txBody>
                  <a:tcPr marL="68580" marR="68580" marT="0" marB="0"/>
                </a:tc>
              </a:tr>
              <a:tr h="262890">
                <a:tc>
                  <a:txBody>
                    <a:bodyPr/>
                    <a:p>
                      <a:pPr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sz="800" lang="es-ES_tradnl">
                          <a:effectLst/>
                          <a:latin typeface="Arial Narrow" panose="020B0606020202030204" pitchFamily="34" charset="0"/>
                        </a:rPr>
                        <a:t>Anatomía topográfica</a:t>
                      </a:r>
                      <a:endParaRPr sz="1100" lang="en-US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sz="800" lang="es-ES_tradnl">
                          <a:effectLst/>
                          <a:latin typeface="Arial Narrow" panose="020B0606020202030204" pitchFamily="34" charset="0"/>
                        </a:rPr>
                        <a:t>Tórax</a:t>
                      </a:r>
                      <a:endParaRPr sz="1100" lang="en-US">
                        <a:solidFill>
                          <a:srgbClr val="00000A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DejaVu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dirty="0" sz="800" lang="es-ES_tradnl">
                          <a:effectLst/>
                          <a:latin typeface="Arial Narrow" panose="020B0606020202030204" pitchFamily="34" charset="0"/>
                        </a:rPr>
                        <a:t>Conferencia 2h Seminario 2h</a:t>
                      </a:r>
                      <a:endParaRPr dirty="0" sz="1100" lang="en-US">
                        <a:solidFill>
                          <a:srgbClr val="00000A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DejaVu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sz="800" lang="es-ES_tradnl"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sz="1100" lang="en-US">
                        <a:solidFill>
                          <a:srgbClr val="00000A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DejaVu Sans"/>
                      </a:endParaRPr>
                    </a:p>
                  </a:txBody>
                  <a:tcPr marL="68580" marR="68580" marT="0" marB="0"/>
                </a:tc>
              </a:tr>
              <a:tr h="257810">
                <a:tc>
                  <a:txBody>
                    <a:bodyPr/>
                    <a:p>
                      <a:pPr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sz="800" lang="es-ES_tradnl">
                          <a:effectLst/>
                          <a:latin typeface="Arial Narrow" panose="020B0606020202030204" pitchFamily="34" charset="0"/>
                        </a:rPr>
                        <a:t>Anatomía topográfica</a:t>
                      </a:r>
                      <a:endParaRPr sz="1100" lang="en-US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sz="800" lang="es-ES_tradnl">
                          <a:effectLst/>
                          <a:latin typeface="Arial Narrow" panose="020B0606020202030204" pitchFamily="34" charset="0"/>
                        </a:rPr>
                        <a:t>Abdomen</a:t>
                      </a:r>
                      <a:endParaRPr sz="1100" lang="en-US">
                        <a:solidFill>
                          <a:srgbClr val="00000A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DejaVu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sz="800" lang="es-ES_tradnl">
                          <a:effectLst/>
                          <a:latin typeface="Arial Narrow" panose="020B0606020202030204" pitchFamily="34" charset="0"/>
                        </a:rPr>
                        <a:t>Conferencia 2h Seminario 2h</a:t>
                      </a:r>
                      <a:endParaRPr sz="1100" lang="en-US">
                        <a:solidFill>
                          <a:srgbClr val="00000A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DejaVu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sz="800" lang="es-ES_tradnl"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sz="1100" lang="en-US">
                        <a:solidFill>
                          <a:srgbClr val="00000A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DejaVu Sans"/>
                      </a:endParaRPr>
                    </a:p>
                  </a:txBody>
                  <a:tcPr marL="68580" marR="68580" marT="0" marB="0"/>
                </a:tc>
              </a:tr>
              <a:tr h="269875">
                <a:tc>
                  <a:txBody>
                    <a:bodyPr/>
                    <a:p>
                      <a:pPr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sz="800" lang="es-ES_tradnl">
                          <a:effectLst/>
                          <a:latin typeface="Arial Narrow" panose="020B0606020202030204" pitchFamily="34" charset="0"/>
                        </a:rPr>
                        <a:t>Anatomía topográfica</a:t>
                      </a:r>
                      <a:endParaRPr sz="1100" lang="en-US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sz="800" lang="es-ES_tradnl">
                          <a:effectLst/>
                          <a:latin typeface="Arial Narrow" panose="020B0606020202030204" pitchFamily="34" charset="0"/>
                        </a:rPr>
                        <a:t>Miembro inferior</a:t>
                      </a:r>
                      <a:endParaRPr sz="1100" lang="en-US">
                        <a:solidFill>
                          <a:srgbClr val="00000A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DejaVu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sz="800" lang="es-ES_tradnl">
                          <a:effectLst/>
                          <a:latin typeface="Arial Narrow" panose="020B0606020202030204" pitchFamily="34" charset="0"/>
                        </a:rPr>
                        <a:t>Conferencia 2h Seminario 2h</a:t>
                      </a:r>
                      <a:endParaRPr sz="1100" lang="en-US">
                        <a:solidFill>
                          <a:srgbClr val="00000A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DejaVu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sz="800" lang="es-ES_tradnl"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sz="1100" lang="en-US">
                        <a:solidFill>
                          <a:srgbClr val="00000A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DejaVu Sans"/>
                      </a:endParaRPr>
                    </a:p>
                  </a:txBody>
                  <a:tcPr marL="68580" marR="68580" marT="0" marB="0"/>
                </a:tc>
              </a:tr>
              <a:tr h="194310">
                <a:tc>
                  <a:txBody>
                    <a:bodyPr/>
                    <a:p>
                      <a:pPr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sz="800" lang="es-ES_tradnl">
                          <a:effectLst/>
                          <a:latin typeface="Arial Narrow" panose="020B0606020202030204" pitchFamily="34" charset="0"/>
                        </a:rPr>
                        <a:t>Shock hipovolémico </a:t>
                      </a:r>
                      <a:endParaRPr sz="1100" lang="en-US">
                        <a:solidFill>
                          <a:srgbClr val="00000A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DejaVu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sz="800" lang="es-ES_tradnl">
                          <a:effectLst/>
                          <a:latin typeface="Arial Narrow" panose="020B0606020202030204" pitchFamily="34" charset="0"/>
                        </a:rPr>
                        <a:t>Conferencia 2h Seminario 2h Clase Práctica 2h</a:t>
                      </a:r>
                      <a:endParaRPr sz="1100" lang="en-US">
                        <a:solidFill>
                          <a:srgbClr val="00000A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DejaVu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sz="800" lang="es-ES_tradnl"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sz="1100" lang="en-US">
                        <a:solidFill>
                          <a:srgbClr val="00000A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DejaVu Sans"/>
                      </a:endParaRPr>
                    </a:p>
                  </a:txBody>
                  <a:tcPr marL="68580" marR="68580" marT="0" marB="0"/>
                </a:tc>
              </a:tr>
              <a:tr h="194310">
                <a:tc>
                  <a:txBody>
                    <a:bodyPr/>
                    <a:p>
                      <a:pPr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sz="800" lang="es-ES_tradnl">
                          <a:effectLst/>
                          <a:latin typeface="Arial Narrow" panose="020B0606020202030204" pitchFamily="34" charset="0"/>
                        </a:rPr>
                        <a:t>Trauma Vascular</a:t>
                      </a:r>
                      <a:endParaRPr sz="1100" lang="en-US">
                        <a:solidFill>
                          <a:srgbClr val="00000A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DejaVu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sz="800" lang="es-ES_tradnl">
                          <a:effectLst/>
                          <a:latin typeface="Arial Narrow" panose="020B0606020202030204" pitchFamily="34" charset="0"/>
                        </a:rPr>
                        <a:t>Conferencia 6h Seminario 6h Clase Práctica 4h</a:t>
                      </a:r>
                      <a:endParaRPr sz="1100" lang="en-US">
                        <a:solidFill>
                          <a:srgbClr val="00000A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DejaVu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sz="800" lang="es-ES_tradnl"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  <a:endParaRPr sz="1100" lang="en-US">
                        <a:solidFill>
                          <a:srgbClr val="00000A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DejaVu Sans"/>
                      </a:endParaRPr>
                    </a:p>
                  </a:txBody>
                  <a:tcPr marL="68580" marR="68580" marT="0" marB="0"/>
                </a:tc>
              </a:tr>
              <a:tr h="194310">
                <a:tc>
                  <a:txBody>
                    <a:bodyPr/>
                    <a:p>
                      <a:pPr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sz="800" lang="es-ES_tradnl"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  <a:endParaRPr sz="1100" lang="en-US">
                        <a:solidFill>
                          <a:srgbClr val="00000A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DejaVu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sz="800" lang="es-ES_tradnl">
                          <a:effectLst/>
                          <a:latin typeface="Arial Narrow" panose="020B0606020202030204" pitchFamily="34" charset="0"/>
                        </a:rPr>
                        <a:t>Conferencia 20h Seminario 18h Clase Práctica 6h</a:t>
                      </a:r>
                      <a:endParaRPr sz="1100" lang="en-US">
                        <a:solidFill>
                          <a:srgbClr val="00000A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DejaVu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dirty="0" sz="800" lang="es-ES_tradnl">
                          <a:effectLst/>
                          <a:latin typeface="Arial Narrow" panose="020B0606020202030204" pitchFamily="34" charset="0"/>
                        </a:rPr>
                        <a:t>44h</a:t>
                      </a:r>
                      <a:endParaRPr dirty="0" sz="1100" lang="en-US">
                        <a:solidFill>
                          <a:srgbClr val="00000A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DejaVu San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4194305" name="Tabla 12"/>
          <p:cNvGraphicFramePr>
            <a:graphicFrameLocks noGrp="1"/>
          </p:cNvGraphicFramePr>
          <p:nvPr/>
        </p:nvGraphicFramePr>
        <p:xfrm>
          <a:off x="6027410" y="6177787"/>
          <a:ext cx="3038009" cy="481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0849"/>
                <a:gridCol w="977160"/>
              </a:tblGrid>
              <a:tr h="0">
                <a:tc>
                  <a:txBody>
                    <a:bodyPr/>
                    <a:p>
                      <a:pPr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dirty="0" sz="800" lang="es-ES_tradnl">
                          <a:effectLst/>
                          <a:latin typeface="Arial Narrow" panose="020B0606020202030204" pitchFamily="34" charset="0"/>
                        </a:rPr>
                        <a:t>Horas lectivas</a:t>
                      </a:r>
                      <a:endParaRPr dirty="0" sz="800" lang="en-US">
                        <a:solidFill>
                          <a:srgbClr val="00000A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DejaVu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sz="800" lang="es-ES_tradnl">
                          <a:effectLst/>
                          <a:latin typeface="Arial Narrow" panose="020B0606020202030204" pitchFamily="34" charset="0"/>
                        </a:rPr>
                        <a:t>  44 horas</a:t>
                      </a:r>
                      <a:endParaRPr sz="800" lang="en-US">
                        <a:solidFill>
                          <a:srgbClr val="00000A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DejaVu Sans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p>
                      <a:pPr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dirty="0" sz="800" lang="es-ES_tradnl">
                          <a:effectLst/>
                          <a:latin typeface="Arial Narrow" panose="020B0606020202030204" pitchFamily="34" charset="0"/>
                        </a:rPr>
                        <a:t>Horas de estudio individual</a:t>
                      </a:r>
                      <a:endParaRPr dirty="0" sz="800" lang="en-US">
                        <a:solidFill>
                          <a:srgbClr val="00000A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DejaVu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sz="800" lang="es-ES_tradnl">
                          <a:effectLst/>
                          <a:latin typeface="Arial Narrow" panose="020B0606020202030204" pitchFamily="34" charset="0"/>
                        </a:rPr>
                        <a:t>  66 horas</a:t>
                      </a:r>
                      <a:endParaRPr sz="800" lang="en-US">
                        <a:solidFill>
                          <a:srgbClr val="00000A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DejaVu Sans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p>
                      <a:pPr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sz="800" lang="es-ES_tradnl">
                          <a:effectLst/>
                          <a:latin typeface="Arial Narrow" panose="020B0606020202030204" pitchFamily="34" charset="0"/>
                        </a:rPr>
                        <a:t>Evaluación</a:t>
                      </a:r>
                      <a:endParaRPr sz="800" lang="en-US">
                        <a:solidFill>
                          <a:srgbClr val="00000A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DejaVu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sz="800" lang="es-ES_tradnl">
                          <a:effectLst/>
                          <a:latin typeface="Arial Narrow" panose="020B0606020202030204" pitchFamily="34" charset="0"/>
                        </a:rPr>
                        <a:t>    4 horas</a:t>
                      </a:r>
                      <a:endParaRPr sz="800" lang="en-US">
                        <a:solidFill>
                          <a:srgbClr val="00000A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DejaVu Sans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p>
                      <a:pPr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sz="800" lang="es-ES_tradnl"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  <a:endParaRPr sz="800" lang="en-US">
                        <a:solidFill>
                          <a:srgbClr val="00000A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DejaVu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dirty="0" sz="800" lang="es-ES_tradnl">
                          <a:effectLst/>
                          <a:latin typeface="Arial Narrow" panose="020B0606020202030204" pitchFamily="34" charset="0"/>
                        </a:rPr>
                        <a:t>114 horas</a:t>
                      </a:r>
                      <a:endParaRPr dirty="0" sz="800" lang="en-US">
                        <a:solidFill>
                          <a:srgbClr val="00000A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DejaVu San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/>
</p:sld>
</file>

<file path=ppt/theme/theme1.xml><?xml version="1.0" encoding="utf-8"?>
<a:theme xmlns:a="http://schemas.openxmlformats.org/drawingml/2006/main" name="Office 主题">
  <a:themeElements>
    <a:clrScheme name="Default Color Scheme">
      <a:dk1>
        <a:srgbClr val="000000"/>
      </a:dk1>
      <a:lt1>
        <a:srgbClr val="FFFFFF"/>
      </a:lt1>
      <a:dk2>
        <a:srgbClr val="E7E6E6"/>
      </a:dk2>
      <a:lt2>
        <a:srgbClr val="44546A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6CBE6"/>
      </a:accent5>
      <a:accent6>
        <a:srgbClr val="D4702B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Default Color Scheme 1">
        <a:dk1>
          <a:srgbClr val="000000"/>
        </a:dk1>
        <a:lt1>
          <a:srgbClr val="FFFFFF"/>
        </a:lt1>
        <a:dk2>
          <a:srgbClr val="E7E6E6"/>
        </a:dk2>
        <a:lt2>
          <a:srgbClr val="44546A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6CBE6"/>
        </a:accent5>
        <a:accent6>
          <a:srgbClr val="D4702B"/>
        </a:accent6>
        <a:hlink>
          <a:srgbClr val="0563C1"/>
        </a:hlink>
        <a:folHlink>
          <a:srgbClr val="954F72"/>
        </a:folHlink>
      </a:clrScheme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Presentación de PowerPoint</dc:title>
  <dc:creator>Dinora García Martín</dc:creator>
  <cp:lastModifiedBy>Admin</cp:lastModifiedBy>
  <dcterms:created xsi:type="dcterms:W3CDTF">2023-08-26T05:39:44Z</dcterms:created>
  <dcterms:modified xsi:type="dcterms:W3CDTF">2024-11-20T02:38:51Z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a479ad676481422fb979921bd3a746ba</vt:lpwstr>
  </property>
</Properties>
</file>